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423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</p:sldIdLst>
  <p:sldSz cx="9144000" cy="5143500" type="screen16x9"/>
  <p:notesSz cx="6858000" cy="9144000"/>
  <p:embeddedFontLst>
    <p:embeddedFont>
      <p:font typeface="Proxima Nova" panose="020B0604020202020204" charset="0"/>
      <p:regular r:id="rId189"/>
      <p:bold r:id="rId190"/>
      <p:italic r:id="rId191"/>
      <p:boldItalic r:id="rId192"/>
    </p:embeddedFont>
    <p:embeddedFont>
      <p:font typeface="Roboto" panose="02000000000000000000" pitchFamily="2" charset="0"/>
      <p:regular r:id="rId193"/>
      <p:bold r:id="rId194"/>
      <p:italic r:id="rId195"/>
      <p:boldItalic r:id="rId1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0" roundtripDataSignature="AMtx7mgI2Yy0bM+ryTrU9da877UE7qaB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72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font" Target="fonts/font3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font" Target="fonts/font4.fntdata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font" Target="fonts/font5.fntdata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font" Target="fonts/font6.fntdata"/><Relationship Id="rId20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font" Target="fonts/font7.fntdata"/><Relationship Id="rId190" Type="http://schemas.openxmlformats.org/officeDocument/2006/relationships/font" Target="fonts/font2.fntdata"/><Relationship Id="rId204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font" Target="fonts/font8.fntdata"/><Relationship Id="rId200" Type="http://customschemas.google.com/relationships/presentationmetadata" Target="meta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201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202" Type="http://schemas.openxmlformats.org/officeDocument/2006/relationships/viewProps" Target="viewProp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notesMaster" Target="notesMasters/notesMaster1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8c67594e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3f8c67594e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8c67594ef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f8c67594ef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8cb7ed510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3f8cb7ed510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8cb7ed51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3f8cb7ed51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8cb7ed510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g3f8cb7ed510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8cb7ed51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f8cb7ed510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8cb7ed510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3f8cb7ed510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8cb7ed51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3f8cb7ed51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8cb7ed510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3f8cb7ed510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8cb7ed510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3f8cb7ed510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8cb7ed510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3f8cb7ed510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8cb7ed510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3f8cb7ed510_0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8cb7ed510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3f8cb7ed510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8cb7ed510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g3f8cb7ed510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8cb7ed510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g3f8cb7ed510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8cb7ed510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3f8cb7ed510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8cb7ed510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3f8cb7ed510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8cb7ed510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3f8cb7ed510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8cb7ed510_0_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g3f8cb7ed510_0_6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8cb7ed510_0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3f8cb7ed510_0_6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8cb7ed510_0_6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3f8cb7ed510_0_6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8cb7ed510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3f8cb7ed510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8cb7ed510_0_6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3f8cb7ed510_0_6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f8cb7ed510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g3f8cb7ed510_0_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8cb7ed510_0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3f8cb7ed510_0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8cb7ed510_0_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3f8cb7ed510_0_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8cb7ed510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3f8cb7ed510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f8cb7ed510_0_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3f8cb7ed510_0_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8cb7ed510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g3f8cb7ed510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8cb7ed510_0_7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3f8cb7ed510_0_7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8cb7ed510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g3f8cb7ed510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f8cb7ed510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g3f8cb7ed510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8cb7ed510_0_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g3f8cb7ed510_0_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8cb7ed510_0_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g3f8cb7ed510_0_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f8cb7ed510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g3f8cb7ed510_0_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8cb7ed510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g3f8cb7ed510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f8cb7ed510_0_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g3f8cb7ed510_0_8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8cb7ed510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3f8cb7ed510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8cb7ed510_0_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3f8cb7ed510_0_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8cb7ed510_0_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g3f8cb7ed510_0_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8cb7ed510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g3f8cb7ed510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8cb7ed510_0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g3f8cb7ed510_0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8cb7ed510_0_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7" name="Google Shape;477;g3f8cb7ed510_0_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8cb7ed510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g3f8cb7ed510_0_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8cb7ed510_0_9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g3f8cb7ed510_0_9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8cb7ed510_0_9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g3f8cb7ed510_0_9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f8cb7ed510_0_10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8" name="Google Shape;508;g3f8cb7ed510_0_10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8cb7ed510_0_10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g3f8cb7ed510_0_10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f8cb7ed510_0_1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g3f8cb7ed510_0_1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8cb7ed510_0_10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g3f8cb7ed510_0_10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8cb7ed510_0_1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g3f8cb7ed510_0_1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8cb7ed510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3f8cb7ed510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f8cb7ed510_0_10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1" name="Google Shape;561;g3f8cb7ed510_0_10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8cb7ed510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g3f8cb7ed510_0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f8cb7ed510_0_1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g3f8cb7ed510_0_1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8cb7ed510_0_10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g3f8cb7ed510_0_10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8cb7ed510_0_1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" name="Google Shape;601;g3f8cb7ed510_0_1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f8cb7ed510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g3f8cb7ed510_0_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f8cb7ed510_0_1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g3f8cb7ed510_0_1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f8cb7ed510_0_1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g3f8cb7ed510_0_1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8cb7ed510_0_1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g3f8cb7ed510_0_1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8cb7ed510_0_1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2" name="Google Shape;642;g3f8cb7ed510_0_1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f8cb7ed510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g3f8cb7ed510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f8cb7ed510_0_1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7" name="Google Shape;657;g3f8cb7ed510_0_1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8cb7ed510_0_1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g3f8cb7ed510_0_1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f8cb7ed510_0_1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3f8cb7ed510_0_1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f8cb7ed510_0_1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g3f8cb7ed510_0_1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f8cb7ed510_0_1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g3f8cb7ed510_0_1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f8cb7ed510_0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8" name="Google Shape;698;g3f8cb7ed510_0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f8cb7ed510_0_1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8" name="Google Shape;708;g3f8cb7ed510_0_1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f8cb7ed510_0_1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g3f8cb7ed510_0_1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f8cb7ed510_0_1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6" name="Google Shape;736;g3f8cb7ed510_0_1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f8cb7ed510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2" name="Google Shape;742;g3f8cb7ed510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f8cb7ed510_0_1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g3f8cb7ed510_0_1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3f8cb7ed510_0_1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g3f8cb7ed510_0_1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f8cb7ed510_0_1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g3f8cb7ed510_0_1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f8cb7ed510_0_1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2" name="Google Shape;782;g3f8cb7ed510_0_1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f8cb7ed510_0_1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1" name="Google Shape;791;g3f8cb7ed510_0_1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8cb7ed510_0_1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1" name="Google Shape;801;g3f8cb7ed510_0_1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f8cb7ed510_0_1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" name="Google Shape;811;g3f8cb7ed510_0_1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f8cb7ed510_0_1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4" name="Google Shape;824;g3f8cb7ed510_0_1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f8cb7ed510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9" name="Google Shape;839;g3f8cb7ed510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8cb7ed510_0_1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9" name="Google Shape;849;g3f8cb7ed510_0_1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f8cb7ed510_0_1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6" name="Google Shape;856;g3f8cb7ed510_0_1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f8cb7ed510_0_1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4" name="Google Shape;864;g3f8cb7ed510_0_1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f8cb7ed510_0_1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1" name="Google Shape;871;g3f8cb7ed510_0_1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f8cb7ed510_0_1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0" name="Google Shape;880;g3f8cb7ed510_0_1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f8cb7ed510_0_1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7" name="Google Shape;887;g3f8cb7ed510_0_1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3f8cb7ed510_0_1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3f8cb7ed510_0_1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f8cb7ed510_0_1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6" name="Google Shape;906;g3f8cb7ed510_0_1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f8cb7ed510_0_1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4" name="Google Shape;914;g3f8cb7ed510_0_1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f8cb7ed510_0_1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3" name="Google Shape;923;g3f8cb7ed510_0_1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3f8cb7ed510_0_1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4" name="Google Shape;934;g3f8cb7ed510_0_1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f8cb7ed510_0_17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6" name="Google Shape;946;g3f8cb7ed510_0_17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f8cb7ed510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0" name="Google Shape;960;g3f8cb7ed510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f8cb7ed510_0_1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7" name="Google Shape;967;g3f8cb7ed510_0_1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f8cb7ed510_0_1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5" name="Google Shape;975;g3f8cb7ed510_0_1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f8cb7ed510_0_1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4" name="Google Shape;984;g3f8cb7ed510_0_1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f8cb7ed510_0_1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1" name="Google Shape;991;g3f8cb7ed510_0_1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f8cb7ed510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9" name="Google Shape;999;g3f8cb7ed510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f8cb7ed510_0_1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3f8cb7ed510_0_1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f8cb7ed510_0_19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9" name="Google Shape;1019;g3f8cb7ed510_0_19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f8cb7ed510_0_18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1" name="Google Shape;1031;g3f8cb7ed510_0_18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3f8cb7ed510_0_1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4" name="Google Shape;1044;g3f8cb7ed510_0_1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3f8cb7ed510_0_1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8" name="Google Shape;1058;g3f8cb7ed510_0_1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3f8cb7ed510_0_1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5" name="Google Shape;1065;g3f8cb7ed510_0_1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f8cb7ed510_0_19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g3f8cb7ed510_0_19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3f8cb7ed510_0_19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g3f8cb7ed510_0_19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3f8cb7ed510_0_19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8" name="Google Shape;1088;g3f8cb7ed510_0_19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f8cb7ed510_0_19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g3f8cb7ed510_0_19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3f8cb7ed510_0_20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4" name="Google Shape;1104;g3f8cb7ed510_0_20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3f8cb7ed510_0_20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3" name="Google Shape;1113;g3f8cb7ed510_0_20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3f8cb7ed510_0_2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5" name="Google Shape;1125;g3f8cb7ed510_0_2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f8cb7ed510_0_2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1" name="Google Shape;1131;g3f8cb7ed510_0_2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f8cb7ed510_0_20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8" name="Google Shape;1138;g3f8cb7ed510_0_20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3f8cb7ed510_0_2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7" name="Google Shape;1147;g3f8cb7ed510_0_2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3f8cb7ed510_0_20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4" name="Google Shape;1154;g3f8cb7ed510_0_20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3f8cb7ed510_0_2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2" name="Google Shape;1162;g3f8cb7ed510_0_2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3f8cb7ed510_0_2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9" name="Google Shape;1169;g3f8cb7ed510_0_2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3f8cb7ed510_0_2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7" name="Google Shape;1177;g3f8cb7ed510_0_2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3f8cb7ed510_0_2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4" name="Google Shape;1184;g3f8cb7ed510_0_2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f8cb7ed510_0_2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3" name="Google Shape;1193;g3f8cb7ed510_0_2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3f8cb7ed510_0_2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3" name="Google Shape;1203;g3f8cb7ed510_0_2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f8cb7ed510_0_2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0" name="Google Shape;1210;g3f8cb7ed510_0_2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f8cb7ed510_0_2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8" name="Google Shape;1218;g3f8cb7ed510_0_2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3f8cb7ed510_0_2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5" name="Google Shape;1225;g3f8cb7ed510_0_2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3f8cb7ed510_0_2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3" name="Google Shape;1233;g3f8cb7ed510_0_2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3f8cb7ed510_0_2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0" name="Google Shape;1240;g3f8cb7ed510_0_2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3f8cb7ed510_0_2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8" name="Google Shape;1248;g3f8cb7ed510_0_2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f8cb7ed510_0_2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7" name="Google Shape;1257;g3f8cb7ed510_0_2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3f8cb7ed510_0_2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4" name="Google Shape;1264;g3f8cb7ed510_0_2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3f8cb7ed510_0_2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5" name="Google Shape;1275;g3f8cb7ed510_0_2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3f8cb7ed510_0_2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0" name="Google Shape;1280;g3f8cb7ed510_0_2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2" name="Google Shape;1562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748497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3f8cb7ed510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9" name="Google Shape;1289;g3f8cb7ed510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3f8cb7ed510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4" name="Google Shape;1294;g3f8cb7ed510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f8cb7ed510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8" name="Google Shape;1308;g3f8cb7ed510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g3f8cb7ed510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8" name="Google Shape;1318;g3f8cb7ed510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3f8cb7ed510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5" name="Google Shape;1325;g3f8cb7ed510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3f8cb7ed510_0_1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3" name="Google Shape;1333;g3f8cb7ed510_0_1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3f8cb7ed510_0_1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2" name="Google Shape;1342;g3f8cb7ed510_0_1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3f8cb7ed510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3" name="Google Shape;1353;g3f8cb7ed510_0_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3f8cb7ed510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3" name="Google Shape;1363;g3f8cb7ed510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3f8cb7ed510_0_1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0" name="Google Shape;1370;g3f8cb7ed510_0_1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g3f8cb7ed510_0_1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0" name="Google Shape;1380;g3f8cb7ed510_0_1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3f8cb7ed510_0_1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7" name="Google Shape;1387;g3f8cb7ed510_0_1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3f8cb7ed510_0_1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5" name="Google Shape;1395;g3f8cb7ed510_0_1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3f8cb7ed510_0_1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2" name="Google Shape;1402;g3f8cb7ed510_0_1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3f8cb7ed510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1" name="Google Shape;1411;g3f8cb7ed510_0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3f8cb7ed510_0_1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1" name="Google Shape;1421;g3f8cb7ed510_0_1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3f8cb7ed510_0_1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8" name="Google Shape;1428;g3f8cb7ed510_0_1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3f8cb7ed510_0_1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6" name="Google Shape;1436;g3f8cb7ed510_0_1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3f8cb7ed510_0_15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5" name="Google Shape;1445;g3f8cb7ed510_0_15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3f8cb7ed510_0_1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2" name="Google Shape;1452;g3f8cb7ed510_0_1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3f8cb7ed510_0_1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1" name="Google Shape;1461;g3f8cb7ed510_0_1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3f8cb7ed510_0_1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1" name="Google Shape;1471;g3f8cb7ed510_0_1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3f8cb7ed510_0_1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8" name="Google Shape;1478;g3f8cb7ed510_0_1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3f8cb7ed510_0_1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8" name="Google Shape;1488;g3f8cb7ed510_0_1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3f8cb7ed510_0_1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9" name="Google Shape;1499;g3f8cb7ed510_0_1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3f8cb7ed510_0_1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1" name="Google Shape;1511;g3f8cb7ed510_0_1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3f8cb7ed510_0_1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8" name="Google Shape;1518;g3f8cb7ed510_0_1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3f8cb7ed510_0_1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6" name="Google Shape;1526;g3f8cb7ed510_0_1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3f8cb7ed510_0_1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3" name="Google Shape;1533;g3f8cb7ed510_0_1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3f8cb7ed510_0_1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1" name="Google Shape;1541;g3f8cb7ed510_0_1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3f8cb7ed510_0_1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8" name="Google Shape;1548;g3f8cb7ed510_0_1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g3f8cb7ed510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7" name="Google Shape;1557;g3f8cb7ed510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3f8cb7ed51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8" name="Google Shape;1568;g3f8cb7ed51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3f8cb7ed51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3" name="Google Shape;1573;g3f8cb7ed51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1" name="Google Shape;158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8" name="Google Shape;159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9" name="Google Shape;1619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6" name="Google Shape;162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3" name="Google Shape;1643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9" name="Google Shape;1659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4" name="Google Shape;1674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7" name="Google Shape;168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8" name="Google Shape;1698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6" name="Google Shape;1706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1" name="Google Shape;1711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3f8c7c89a2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7" name="Google Shape;1717;g3f8c7c89a2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0" name="Google Shape;1730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8" name="Google Shape;1738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3f8c67594ef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2" name="Google Shape;1752;g3f8c67594ef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3f8c67594ef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3" name="Google Shape;1763;g3f8c67594ef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g3f8c67594ef_0_4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g3f8c67594ef_0_4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3f8c67594ef_0_4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g3f8c67594ef_0_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" name="Google Shape;14;g3f8c67594ef_0_4" title="FundoS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1" y="1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8c67594ef_0_10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3f8c67594ef_0_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3f8c67594ef_0_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g3f8c67594ef_0_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8c67594ef_0_15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g3f8c67594ef_0_1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g3f8c67594ef_0_15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" name="Google Shape;24;g3f8c67594ef_0_1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5" name="Google Shape;25;g3f8c67594ef_0_1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g3f8c67594ef_0_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8c67594ef_0_2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g3f8c67594ef_0_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g3f8c67594ef_0_2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g3f8c67594ef_0_25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g3f8c67594ef_0_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f8c67594ef_0_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3f8c67594ef_0_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3f8c67594ef_0_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g3f8c67594ef_0_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f8c67594ef_0_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3f8c67594ef_0_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f8c67594ef_0_3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g3f8c67594ef_0_3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g3f8c67594ef_0_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8c67594ef_0_4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8" name="Google Shape;48;g3f8c67594ef_0_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8c67594ef_0_4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3f8c67594ef_0_44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2" name="Google Shape;52;g3f8c67594ef_0_44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g3f8c67594ef_0_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8c67594ef_0_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8c67594ef_0_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g3f8c67594ef_0_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g3f8c67594ef_0_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nature.com/articles/s41587-021-00830-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flaviogckessler.github.io/Curso_ST/vinhetas/RCTD_Deconvolution_stxbrain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ure.com/articles/nn.4216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hyperlink" Target="https://www.nature.com/articles/s41467-021-21246-9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ure.com/articles/s41467-021-21246-9" TargetMode="External"/><Relationship Id="rId5" Type="http://schemas.openxmlformats.org/officeDocument/2006/relationships/image" Target="../media/image54.png"/><Relationship Id="rId4" Type="http://schemas.openxmlformats.org/officeDocument/2006/relationships/hyperlink" Target="https://www.nature.com/articles/s41596-024-01045-4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hyperlink" Target="https://flaviogckessler.github.io/Curso_ST/vinhetas/CellChat_Comunicacao_Celular_PathwaySpace.html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8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6.png"/><Relationship Id="rId4" Type="http://schemas.openxmlformats.org/officeDocument/2006/relationships/image" Target="../media/image97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hyperlink" Target="https://doi.org/10.1038/s41588-025-02193-3" TargetMode="External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5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88-025-02193-3" TargetMode="Externa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2.png"/><Relationship Id="rId4" Type="http://schemas.openxmlformats.org/officeDocument/2006/relationships/image" Target="../media/image5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s://sysbiolab.github.io/RGraphSpace/articles/spatial-segmentation2.html" TargetMode="External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hyperlink" Target="https://flaviogckessler.github.io/Curso_ST/vinhetas/Segmentacao_Celular.html" TargetMode="Externa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laviogckessler.github.io/Curso_ST/vinhetas/Instalacao_dados_Xenium_RGraphSpace.html" TargetMode="External"/><Relationship Id="rId4" Type="http://schemas.openxmlformats.org/officeDocument/2006/relationships/image" Target="../media/image5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8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8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8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6.png"/><Relationship Id="rId4" Type="http://schemas.openxmlformats.org/officeDocument/2006/relationships/image" Target="../media/image127.png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hyperlink" Target="https://doi.org/10.1038/s41587-021-00830-w" TargetMode="External"/><Relationship Id="rId7" Type="http://schemas.openxmlformats.org/officeDocument/2006/relationships/hyperlink" Target="https://github.com/BayraktarLab/cell2location" TargetMode="External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dmcable/spacexr" TargetMode="External"/><Relationship Id="rId5" Type="http://schemas.openxmlformats.org/officeDocument/2006/relationships/hyperlink" Target="https://doi.org/10.1038/s41587-021-01139-4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30.png"/></Relationships>
</file>

<file path=ppt/slides/_rels/slide17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86/s13059-021-02404-0" TargetMode="External"/><Relationship Id="rId3" Type="http://schemas.openxmlformats.org/officeDocument/2006/relationships/hyperlink" Target="https://doi.org/10.1038/nmeth.4636" TargetMode="External"/><Relationship Id="rId7" Type="http://schemas.openxmlformats.org/officeDocument/2006/relationships/hyperlink" Target="https://github.com/lmweber/nnSVG" TargetMode="External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teichlab/spatialde" TargetMode="External"/><Relationship Id="rId11" Type="http://schemas.openxmlformats.org/officeDocument/2006/relationships/image" Target="../media/image129.png"/><Relationship Id="rId5" Type="http://schemas.openxmlformats.org/officeDocument/2006/relationships/hyperlink" Target="https://doi.org/10.1038/s41467-023-39748-z" TargetMode="External"/><Relationship Id="rId10" Type="http://schemas.openxmlformats.org/officeDocument/2006/relationships/image" Target="../media/image130.png"/><Relationship Id="rId4" Type="http://schemas.openxmlformats.org/officeDocument/2006/relationships/image" Target="../media/image5.png"/><Relationship Id="rId9" Type="http://schemas.openxmlformats.org/officeDocument/2006/relationships/hyperlink" Target="https://github.com/xzhoulab/SPARK" TargetMode="Externa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Yelab2020/Cottrazm" TargetMode="External"/><Relationship Id="rId3" Type="http://schemas.openxmlformats.org/officeDocument/2006/relationships/hyperlink" Target="https://doi.org/10.1038/s41587-022-01467-z" TargetMode="External"/><Relationship Id="rId7" Type="http://schemas.openxmlformats.org/officeDocument/2006/relationships/hyperlink" Target="https://doi.org/10.1038/s41467-023-36560-7" TargetMode="External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hyperlink" Target="https://github.com/theislab/ncem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29.png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hyperlink" Target="https://doi.org/10.1038/s41587-022-01467-z" TargetMode="External"/><Relationship Id="rId7" Type="http://schemas.openxmlformats.org/officeDocument/2006/relationships/hyperlink" Target="https://github.com/Yelab2020/Cottrazm" TargetMode="External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8/s41467-023-36560-7" TargetMode="External"/><Relationship Id="rId5" Type="http://schemas.openxmlformats.org/officeDocument/2006/relationships/hyperlink" Target="https://github.com/theislab/ncem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32.png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hyperlink" Target="https://doi.org/10.1038/s41592-021-01358-2" TargetMode="External"/><Relationship Id="rId7" Type="http://schemas.openxmlformats.org/officeDocument/2006/relationships/hyperlink" Target="https://giottosuite.com/" TargetMode="External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scverse/squidpy" TargetMode="External"/><Relationship Id="rId5" Type="http://schemas.openxmlformats.org/officeDocument/2006/relationships/hyperlink" Target="https://doi.org/10.1186/s13059-021-02286-2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29.png"/></Relationships>
</file>

<file path=ppt/slides/_rels/slide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hyperlink" Target="https://doi.org/10.1186/s13059-025-03895-x" TargetMode="External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hyperlink" Target="https://github.com/yuyuanyuana/STAIR" TargetMode="External"/><Relationship Id="rId4" Type="http://schemas.openxmlformats.org/officeDocument/2006/relationships/image" Target="../media/image5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doi.org/10.1038/s41592-025-02683-6" TargetMode="External"/><Relationship Id="rId4" Type="http://schemas.openxmlformats.org/officeDocument/2006/relationships/image" Target="../media/image136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92-024-02325-" TargetMode="External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5.png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hyperlink" Target="https://flaviogckessler.github.io/Curso_ST/apresentacoes/LEITURA_RECOMENDADA.html" TargetMode="Externa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oinfo.ufpr.br/" TargetMode="External"/><Relationship Id="rId3" Type="http://schemas.openxmlformats.org/officeDocument/2006/relationships/image" Target="../media/image143.png"/><Relationship Id="rId7" Type="http://schemas.openxmlformats.org/officeDocument/2006/relationships/hyperlink" Target="https://www.instagram.com/bioinfoufpr" TargetMode="External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11" Type="http://schemas.openxmlformats.org/officeDocument/2006/relationships/hyperlink" Target="http://lattes.cnpq.br/6484877487662355" TargetMode="External"/><Relationship Id="rId5" Type="http://schemas.openxmlformats.org/officeDocument/2006/relationships/hyperlink" Target="https://github.com/sysbiolab" TargetMode="External"/><Relationship Id="rId10" Type="http://schemas.openxmlformats.org/officeDocument/2006/relationships/hyperlink" Target="https://scholar.google.com/citations?user=wPLy9V0AAAAJ&amp;hl=en" TargetMode="External"/><Relationship Id="rId4" Type="http://schemas.openxmlformats.org/officeDocument/2006/relationships/image" Target="../media/image144.jpg"/><Relationship Id="rId9" Type="http://schemas.openxmlformats.org/officeDocument/2006/relationships/image" Target="../media/image146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hyperlink" Target="https://github.com/sysbiolab" TargetMode="External"/><Relationship Id="rId4" Type="http://schemas.openxmlformats.org/officeDocument/2006/relationships/hyperlink" Target="https://github.com/flaviogckessler" TargetMode="Externa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c67594ef_0_51"/>
          <p:cNvSpPr txBox="1">
            <a:spLocks noGrp="1"/>
          </p:cNvSpPr>
          <p:nvPr>
            <p:ph type="ctrTitle"/>
          </p:nvPr>
        </p:nvSpPr>
        <p:spPr>
          <a:xfrm>
            <a:off x="519975" y="643075"/>
            <a:ext cx="43200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Análise de Dados de </a:t>
            </a:r>
            <a:endParaRPr sz="3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Transcriptômica Espacial</a:t>
            </a:r>
            <a:endParaRPr sz="2000" i="1">
              <a:solidFill>
                <a:schemeClr val="lt2"/>
              </a:solidFill>
            </a:endParaRPr>
          </a:p>
        </p:txBody>
      </p:sp>
      <p:sp>
        <p:nvSpPr>
          <p:cNvPr id="61" name="Google Shape;61;g3f8c67594ef_0_51"/>
          <p:cNvSpPr txBox="1">
            <a:spLocks noGrp="1"/>
          </p:cNvSpPr>
          <p:nvPr>
            <p:ph type="subTitle" idx="1"/>
          </p:nvPr>
        </p:nvSpPr>
        <p:spPr>
          <a:xfrm>
            <a:off x="601618" y="3989475"/>
            <a:ext cx="35379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900"/>
              <a:t>Flávio Gabriel Carazza-Kessler</a:t>
            </a:r>
            <a:endParaRPr sz="1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Mestre  em Bioquímica, UFRGS</a:t>
            </a:r>
            <a:endParaRPr sz="12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Doutorando em Bioinformática, UFPR</a:t>
            </a:r>
            <a:endParaRPr sz="1200"/>
          </a:p>
        </p:txBody>
      </p:sp>
      <p:pic>
        <p:nvPicPr>
          <p:cNvPr id="62" name="Google Shape;62;g3f8c67594ef_0_51" title="UFPR_branco_transparen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875" y="4094375"/>
            <a:ext cx="1396599" cy="6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g3f8c67594ef_0_57" title="curs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265500" y="1497871"/>
            <a:ext cx="40125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pt-BR" sz="3500"/>
              <a:t>Análise </a:t>
            </a:r>
            <a:r>
              <a:rPr lang="pt-BR" sz="3500" i="1"/>
              <a:t>Downstream</a:t>
            </a:r>
            <a:endParaRPr sz="3500"/>
          </a:p>
        </p:txBody>
      </p:sp>
      <p:sp>
        <p:nvSpPr>
          <p:cNvPr id="73" name="Google Shape;73;p2"/>
          <p:cNvSpPr txBox="1">
            <a:spLocks noGrp="1"/>
          </p:cNvSpPr>
          <p:nvPr>
            <p:ph type="body" idx="2"/>
          </p:nvPr>
        </p:nvSpPr>
        <p:spPr>
          <a:xfrm>
            <a:off x="4838400" y="724200"/>
            <a:ext cx="39381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Análises secundárias (</a:t>
            </a:r>
            <a:r>
              <a:rPr lang="pt-BR" i="1"/>
              <a:t>downstream</a:t>
            </a:r>
            <a:r>
              <a:rPr lang="pt-BR"/>
              <a:t>)</a:t>
            </a:r>
            <a:endParaRPr/>
          </a:p>
          <a:p>
            <a:pPr marL="914400" lvl="1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Deconvolução com RCTD</a:t>
            </a:r>
            <a:endParaRPr/>
          </a:p>
          <a:p>
            <a:pPr marL="914400" lvl="1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Comunicação Celular com CellChat</a:t>
            </a:r>
            <a:endParaRPr/>
          </a:p>
          <a:p>
            <a:pPr marL="914400" lvl="1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Visualização da comunicação com PathwaySpace</a:t>
            </a:r>
            <a:endParaRPr/>
          </a:p>
          <a:p>
            <a:pPr marL="914400" lvl="1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pt-BR"/>
              <a:t>Segmentação celulas</a:t>
            </a:r>
            <a:endParaRPr/>
          </a:p>
          <a:p>
            <a:pPr marL="9144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Referências de análise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Ícones durante a aula</a:t>
            </a:r>
            <a:endParaRPr sz="2000"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2462575" y="967500"/>
            <a:ext cx="51972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Conjunto de dados </a:t>
            </a:r>
            <a:r>
              <a:rPr lang="pt-BR" sz="1400">
                <a:solidFill>
                  <a:schemeClr val="dk1"/>
                </a:solidFill>
              </a:rPr>
              <a:t>utilizado em aula.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Linha de comando</a:t>
            </a:r>
            <a:r>
              <a:rPr lang="pt-BR" sz="1400">
                <a:solidFill>
                  <a:schemeClr val="dk1"/>
                </a:solidFill>
              </a:rPr>
              <a:t> para ser rodada em aula.</a:t>
            </a:r>
            <a:endParaRPr sz="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Output de análise</a:t>
            </a:r>
            <a:r>
              <a:rPr lang="pt-BR" sz="1400">
                <a:solidFill>
                  <a:schemeClr val="dk1"/>
                </a:solidFill>
              </a:rPr>
              <a:t> que servirá como atividade do curso.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Link </a:t>
            </a:r>
            <a:r>
              <a:rPr lang="pt-BR" sz="1400">
                <a:solidFill>
                  <a:schemeClr val="dk1"/>
                </a:solidFill>
              </a:rPr>
              <a:t>de material de apoio (disponível no google classroom).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  <p:pic>
        <p:nvPicPr>
          <p:cNvPr id="80" name="Google Shape;8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0538" y="3652075"/>
            <a:ext cx="681025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288" y="2696451"/>
            <a:ext cx="717525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3813" y="832238"/>
            <a:ext cx="654500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4" title="icone_codigo.png"/>
          <p:cNvPicPr preferRelativeResize="0"/>
          <p:nvPr/>
        </p:nvPicPr>
        <p:blipFill rotWithShape="1">
          <a:blip r:embed="rId6">
            <a:alphaModFix/>
          </a:blip>
          <a:srcRect l="5856" t="19848" r="6877" b="15078"/>
          <a:stretch/>
        </p:blipFill>
        <p:spPr>
          <a:xfrm>
            <a:off x="1673825" y="184054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8cb7ed510_0_427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Deconvolução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8cb7ed510_0_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94" name="Google Shape;94;g3f8cb7ed510_0_64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" name="Google Shape;95;g3f8cb7ed510_0_64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" name="Google Shape;96;g3f8cb7ed510_0_64"/>
          <p:cNvSpPr txBox="1"/>
          <p:nvPr/>
        </p:nvSpPr>
        <p:spPr>
          <a:xfrm>
            <a:off x="1812425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Visium: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7" name="Google Shape;97;g3f8cb7ed510_0_64"/>
          <p:cNvSpPr txBox="1"/>
          <p:nvPr/>
        </p:nvSpPr>
        <p:spPr>
          <a:xfrm>
            <a:off x="4121570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v1 &amp;v2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8" name="Google Shape;98;g3f8cb7ed510_0_64"/>
          <p:cNvSpPr txBox="1"/>
          <p:nvPr/>
        </p:nvSpPr>
        <p:spPr>
          <a:xfrm>
            <a:off x="911825" y="2283500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Diâmetro do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g3f8cb7ed510_0_64"/>
          <p:cNvSpPr txBox="1"/>
          <p:nvPr/>
        </p:nvSpPr>
        <p:spPr>
          <a:xfrm>
            <a:off x="6312323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HD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g3f8cb7ed510_0_64"/>
          <p:cNvSpPr txBox="1"/>
          <p:nvPr/>
        </p:nvSpPr>
        <p:spPr>
          <a:xfrm>
            <a:off x="911825" y="3238725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~Células por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g3f8cb7ed510_0_64"/>
          <p:cNvSpPr txBox="1"/>
          <p:nvPr/>
        </p:nvSpPr>
        <p:spPr>
          <a:xfrm>
            <a:off x="4121570" y="22835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55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2" name="Google Shape;102;g3f8cb7ed510_0_64"/>
          <p:cNvSpPr txBox="1"/>
          <p:nvPr/>
        </p:nvSpPr>
        <p:spPr>
          <a:xfrm>
            <a:off x="6312323" y="22835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2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3" name="Google Shape;103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078030" y="3866282"/>
            <a:ext cx="754068" cy="7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3f8cb7ed510_0_64"/>
          <p:cNvSpPr txBox="1"/>
          <p:nvPr/>
        </p:nvSpPr>
        <p:spPr>
          <a:xfrm>
            <a:off x="4121570" y="3306757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1 a 10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g3f8cb7ed510_0_64"/>
          <p:cNvSpPr txBox="1"/>
          <p:nvPr/>
        </p:nvSpPr>
        <p:spPr>
          <a:xfrm>
            <a:off x="6312323" y="3306757"/>
            <a:ext cx="1524000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até 1 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(subcelular)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6" name="Google Shape;106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6697289" y="3923425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230430" y="40186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382830" y="41710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535230" y="43234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747501" y="37465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899901" y="38989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5052301" y="40513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3f8cb7ed510_0_64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5204701" y="4203739"/>
            <a:ext cx="754068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8cb7ed510_0_260"/>
          <p:cNvSpPr/>
          <p:nvPr/>
        </p:nvSpPr>
        <p:spPr>
          <a:xfrm>
            <a:off x="3802900" y="3201000"/>
            <a:ext cx="2155800" cy="1830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9" name="Google Shape;119;g3f8cb7ed510_0_26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20" name="Google Shape;120;g3f8cb7ed510_0_260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1" name="Google Shape;121;g3f8cb7ed510_0_260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2" name="Google Shape;122;g3f8cb7ed510_0_260"/>
          <p:cNvSpPr txBox="1"/>
          <p:nvPr/>
        </p:nvSpPr>
        <p:spPr>
          <a:xfrm>
            <a:off x="1812425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Visium: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3" name="Google Shape;123;g3f8cb7ed510_0_260"/>
          <p:cNvSpPr txBox="1"/>
          <p:nvPr/>
        </p:nvSpPr>
        <p:spPr>
          <a:xfrm>
            <a:off x="4121570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v1 &amp;v2 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4" name="Google Shape;124;g3f8cb7ed510_0_260"/>
          <p:cNvSpPr txBox="1"/>
          <p:nvPr/>
        </p:nvSpPr>
        <p:spPr>
          <a:xfrm>
            <a:off x="911825" y="2283500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Diâmetro do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5" name="Google Shape;125;g3f8cb7ed510_0_260"/>
          <p:cNvSpPr txBox="1"/>
          <p:nvPr/>
        </p:nvSpPr>
        <p:spPr>
          <a:xfrm>
            <a:off x="6312323" y="1600425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HD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6" name="Google Shape;126;g3f8cb7ed510_0_260"/>
          <p:cNvSpPr txBox="1"/>
          <p:nvPr/>
        </p:nvSpPr>
        <p:spPr>
          <a:xfrm>
            <a:off x="911825" y="3238725"/>
            <a:ext cx="24246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~Células por Spot:</a:t>
            </a:r>
            <a:endParaRPr sz="2000" b="1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7" name="Google Shape;127;g3f8cb7ed510_0_260"/>
          <p:cNvSpPr txBox="1"/>
          <p:nvPr/>
        </p:nvSpPr>
        <p:spPr>
          <a:xfrm>
            <a:off x="4121570" y="22835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55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" name="Google Shape;128;g3f8cb7ed510_0_260"/>
          <p:cNvSpPr txBox="1"/>
          <p:nvPr/>
        </p:nvSpPr>
        <p:spPr>
          <a:xfrm>
            <a:off x="6312323" y="2283500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2</a:t>
            </a:r>
            <a:r>
              <a:rPr lang="pt-BR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µ</a:t>
            </a: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9" name="Google Shape;129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078030" y="3866282"/>
            <a:ext cx="754068" cy="7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f8cb7ed510_0_260"/>
          <p:cNvSpPr txBox="1"/>
          <p:nvPr/>
        </p:nvSpPr>
        <p:spPr>
          <a:xfrm>
            <a:off x="4121570" y="3306757"/>
            <a:ext cx="15240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1 a 10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1" name="Google Shape;131;g3f8cb7ed510_0_260"/>
          <p:cNvSpPr txBox="1"/>
          <p:nvPr/>
        </p:nvSpPr>
        <p:spPr>
          <a:xfrm>
            <a:off x="6312323" y="3306757"/>
            <a:ext cx="1524000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até 1 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292934"/>
                </a:solidFill>
                <a:latin typeface="Proxima Nova"/>
                <a:ea typeface="Proxima Nova"/>
                <a:cs typeface="Proxima Nova"/>
                <a:sym typeface="Proxima Nova"/>
              </a:rPr>
              <a:t>(subcelular)</a:t>
            </a:r>
            <a:endParaRPr sz="2000" b="0" i="0" u="none" strike="noStrike" cap="none">
              <a:solidFill>
                <a:srgbClr val="29293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2" name="Google Shape;132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6697289" y="3923425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230430" y="40186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382830" y="41710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535230" y="4323482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747501" y="37465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4899901" y="38989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5052301" y="4051339"/>
            <a:ext cx="754068" cy="7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3f8cb7ed510_0_260"/>
          <p:cNvPicPr preferRelativeResize="0"/>
          <p:nvPr/>
        </p:nvPicPr>
        <p:blipFill rotWithShape="1">
          <a:blip r:embed="rId3">
            <a:alphaModFix/>
          </a:blip>
          <a:srcRect l="20528" r="19782"/>
          <a:stretch/>
        </p:blipFill>
        <p:spPr>
          <a:xfrm>
            <a:off x="5204701" y="4203739"/>
            <a:ext cx="754068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8cb7ed510_0_15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45" name="Google Shape;145;g3f8cb7ed510_0_158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6" name="Google Shape;146;g3f8cb7ed510_0_158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47" name="Google Shape;147;g3f8cb7ed510_0_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6950" y="31138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f8cb7ed510_0_158"/>
          <p:cNvSpPr txBox="1"/>
          <p:nvPr/>
        </p:nvSpPr>
        <p:spPr>
          <a:xfrm>
            <a:off x="7078475" y="3047500"/>
            <a:ext cx="1875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https://www.nature.com/articles/s41587-021-00830-w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149" name="Google Shape;149;g3f8cb7ed510_0_158"/>
          <p:cNvGrpSpPr/>
          <p:nvPr/>
        </p:nvGrpSpPr>
        <p:grpSpPr>
          <a:xfrm>
            <a:off x="494375" y="2163167"/>
            <a:ext cx="5927625" cy="2345849"/>
            <a:chOff x="494375" y="2163167"/>
            <a:chExt cx="5927625" cy="2345849"/>
          </a:xfrm>
        </p:grpSpPr>
        <p:pic>
          <p:nvPicPr>
            <p:cNvPr id="150" name="Google Shape;150;g3f8cb7ed510_0_15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4375" y="2163167"/>
              <a:ext cx="5927524" cy="2345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g3f8cb7ed510_0_158"/>
            <p:cNvSpPr/>
            <p:nvPr/>
          </p:nvSpPr>
          <p:spPr>
            <a:xfrm>
              <a:off x="6073700" y="2229750"/>
              <a:ext cx="348300" cy="20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8cb7ed510_0_13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57" name="Google Shape;157;g3f8cb7ed510_0_136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g3f8cb7ed510_0_136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59" name="Google Shape;159;g3f8cb7ed510_0_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600425"/>
            <a:ext cx="8491200" cy="281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f8cb7ed510_0_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500" y="3867152"/>
            <a:ext cx="6353376" cy="103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3f8cb7ed510_0_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9867" y="1600425"/>
            <a:ext cx="1783037" cy="329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8cb7ed510_0_72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Vinheta</a:t>
            </a:r>
            <a:endParaRPr sz="3100" b="1"/>
          </a:p>
        </p:txBody>
      </p:sp>
      <p:sp>
        <p:nvSpPr>
          <p:cNvPr id="167" name="Google Shape;167;g3f8cb7ed510_0_72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Abrir vinheta na sua pasta local.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68" name="Google Shape;168;g3f8cb7ed510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175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f8cb7ed510_0_72"/>
          <p:cNvSpPr txBox="1"/>
          <p:nvPr/>
        </p:nvSpPr>
        <p:spPr>
          <a:xfrm>
            <a:off x="6941700" y="3509700"/>
            <a:ext cx="1875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https://flaviogckessler.github.io/Curso_ST/vinhetas/RCTD_Deconvolution_stxbrain.html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0" name="Google Shape;170;g3f8cb7ed510_0_72" title="qrcode_RCT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f8cb7ed510_0_72" title="rctdvig.png"/>
          <p:cNvPicPr preferRelativeResize="0"/>
          <p:nvPr/>
        </p:nvPicPr>
        <p:blipFill rotWithShape="1">
          <a:blip r:embed="rId6">
            <a:alphaModFix/>
          </a:blip>
          <a:srcRect t="357" b="357"/>
          <a:stretch/>
        </p:blipFill>
        <p:spPr>
          <a:xfrm>
            <a:off x="243113" y="1633275"/>
            <a:ext cx="6090675" cy="2705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8cb7ed510_0_55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77" name="Google Shape;177;g3f8cb7ed510_0_556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8cb7ed510_0_57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83" name="Google Shape;183;g3f8cb7ed510_0_573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184" name="Google Shape;184;g3f8cb7ed510_0_573"/>
          <p:cNvPicPr preferRelativeResize="0"/>
          <p:nvPr/>
        </p:nvPicPr>
        <p:blipFill rotWithShape="1">
          <a:blip r:embed="rId3">
            <a:alphaModFix/>
          </a:blip>
          <a:srcRect t="21546" r="4916" b="3977"/>
          <a:stretch/>
        </p:blipFill>
        <p:spPr>
          <a:xfrm>
            <a:off x="660850" y="2269175"/>
            <a:ext cx="2061400" cy="2051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g3f8cb7ed510_0_573"/>
          <p:cNvCxnSpPr>
            <a:endCxn id="184" idx="0"/>
          </p:cNvCxnSpPr>
          <p:nvPr/>
        </p:nvCxnSpPr>
        <p:spPr>
          <a:xfrm flipH="1">
            <a:off x="1691550" y="1190075"/>
            <a:ext cx="2179800" cy="1079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8cb7ed510_0_58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91" name="Google Shape;191;g3f8cb7ed510_0_587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192" name="Google Shape;192;g3f8cb7ed510_0_587"/>
          <p:cNvPicPr preferRelativeResize="0"/>
          <p:nvPr/>
        </p:nvPicPr>
        <p:blipFill rotWithShape="1">
          <a:blip r:embed="rId3">
            <a:alphaModFix/>
          </a:blip>
          <a:srcRect t="21546" r="4916" b="3977"/>
          <a:stretch/>
        </p:blipFill>
        <p:spPr>
          <a:xfrm>
            <a:off x="660850" y="2269175"/>
            <a:ext cx="2061400" cy="2051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g3f8cb7ed510_0_587"/>
          <p:cNvGrpSpPr/>
          <p:nvPr/>
        </p:nvGrpSpPr>
        <p:grpSpPr>
          <a:xfrm>
            <a:off x="3993655" y="2269186"/>
            <a:ext cx="3482047" cy="1806143"/>
            <a:chOff x="4780275" y="2065600"/>
            <a:chExt cx="3605350" cy="1870100"/>
          </a:xfrm>
        </p:grpSpPr>
        <p:pic>
          <p:nvPicPr>
            <p:cNvPr id="194" name="Google Shape;194;g3f8cb7ed510_0_5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80275" y="2065600"/>
              <a:ext cx="3605337" cy="187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g3f8cb7ed510_0_587"/>
            <p:cNvSpPr/>
            <p:nvPr/>
          </p:nvSpPr>
          <p:spPr>
            <a:xfrm>
              <a:off x="8139325" y="2092970"/>
              <a:ext cx="246300" cy="177900"/>
            </a:xfrm>
            <a:prstGeom prst="rect">
              <a:avLst/>
            </a:prstGeom>
            <a:solidFill>
              <a:schemeClr val="lt1"/>
            </a:solidFill>
            <a:ln w="9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8300" tIns="88300" rIns="88300" bIns="883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2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196" name="Google Shape;196;g3f8cb7ed510_0_587"/>
          <p:cNvSpPr txBox="1">
            <a:spLocks noGrp="1"/>
          </p:cNvSpPr>
          <p:nvPr>
            <p:ph type="body" idx="1"/>
          </p:nvPr>
        </p:nvSpPr>
        <p:spPr>
          <a:xfrm>
            <a:off x="3993825" y="4075450"/>
            <a:ext cx="48090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Estudo anterior de pesquisadores do </a:t>
            </a:r>
            <a:r>
              <a:rPr lang="pt-BR" sz="1400" b="1">
                <a:solidFill>
                  <a:schemeClr val="dk1"/>
                </a:solidFill>
              </a:rPr>
              <a:t>Allen Institute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Single-cell</a:t>
            </a:r>
            <a:r>
              <a:rPr lang="pt-BR" sz="1400" b="1" i="1">
                <a:solidFill>
                  <a:schemeClr val="dk1"/>
                </a:solidFill>
              </a:rPr>
              <a:t> </a:t>
            </a:r>
            <a:r>
              <a:rPr lang="pt-BR" sz="1400">
                <a:solidFill>
                  <a:schemeClr val="dk1"/>
                </a:solidFill>
              </a:rPr>
              <a:t> de </a:t>
            </a:r>
            <a:r>
              <a:rPr lang="pt-BR" sz="1400" b="1">
                <a:solidFill>
                  <a:schemeClr val="dk1"/>
                </a:solidFill>
              </a:rPr>
              <a:t>córtex de camundongo</a:t>
            </a:r>
            <a:endParaRPr sz="1400" b="1">
              <a:solidFill>
                <a:schemeClr val="dk1"/>
              </a:solidFill>
            </a:endParaRPr>
          </a:p>
        </p:txBody>
      </p:sp>
      <p:pic>
        <p:nvPicPr>
          <p:cNvPr id="197" name="Google Shape;197;g3f8cb7ed510_0_58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75700" y="2335550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f8cb7ed510_0_587"/>
          <p:cNvSpPr txBox="1"/>
          <p:nvPr/>
        </p:nvSpPr>
        <p:spPr>
          <a:xfrm>
            <a:off x="7475700" y="2875650"/>
            <a:ext cx="1327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https://www.nature.com/articles/nn.4216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9" name="Google Shape;199;g3f8cb7ed510_0_587"/>
          <p:cNvCxnSpPr>
            <a:endCxn id="192" idx="0"/>
          </p:cNvCxnSpPr>
          <p:nvPr/>
        </p:nvCxnSpPr>
        <p:spPr>
          <a:xfrm flipH="1">
            <a:off x="1691550" y="1190075"/>
            <a:ext cx="2179800" cy="1079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00" name="Google Shape;200;g3f8cb7ed510_0_587"/>
          <p:cNvCxnSpPr/>
          <p:nvPr/>
        </p:nvCxnSpPr>
        <p:spPr>
          <a:xfrm flipH="1">
            <a:off x="6484025" y="1190125"/>
            <a:ext cx="177900" cy="1039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8cb7ed510_0_6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206" name="Google Shape;206;g3f8cb7ed510_0_615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O RCTD oferece três modos: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doublet</a:t>
            </a:r>
            <a:r>
              <a:rPr lang="pt-BR" sz="1700">
                <a:solidFill>
                  <a:srgbClr val="333333"/>
                </a:solidFill>
              </a:rPr>
              <a:t>: ajusta no máximo dois tipos celulares por spot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multi</a:t>
            </a:r>
            <a:r>
              <a:rPr lang="pt-BR" sz="1700">
                <a:solidFill>
                  <a:srgbClr val="333333"/>
                </a:solidFill>
              </a:rPr>
              <a:t>: permite diversos tipos celulares por spot, impondo um limite personalizado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full</a:t>
            </a:r>
            <a:r>
              <a:rPr lang="pt-BR" sz="1700">
                <a:solidFill>
                  <a:srgbClr val="333333"/>
                </a:solidFill>
              </a:rPr>
              <a:t>: não impõe um limite fixo ao número de tipos celulares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8cb7ed510_0_62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212" name="Google Shape;212;g3f8cb7ed510_0_622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2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O RCTD oferece três modos: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doublet</a:t>
            </a:r>
            <a:r>
              <a:rPr lang="pt-BR" sz="1700">
                <a:solidFill>
                  <a:srgbClr val="333333"/>
                </a:solidFill>
              </a:rPr>
              <a:t>: ajusta no máximo dois tipos celulares por spot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multi</a:t>
            </a:r>
            <a:r>
              <a:rPr lang="pt-BR" sz="1700">
                <a:solidFill>
                  <a:srgbClr val="333333"/>
                </a:solidFill>
              </a:rPr>
              <a:t>: permite diversos tipos celulares por spot, impondo um limite personalizado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full</a:t>
            </a:r>
            <a:r>
              <a:rPr lang="pt-BR" sz="1700">
                <a:solidFill>
                  <a:srgbClr val="333333"/>
                </a:solidFill>
              </a:rPr>
              <a:t>: não impõe um limite fixo ao número de tipos celulares</a:t>
            </a:r>
            <a:endParaRPr sz="17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7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sz="1700">
              <a:solidFill>
                <a:srgbClr val="333333"/>
              </a:solidFill>
            </a:endParaRPr>
          </a:p>
        </p:txBody>
      </p:sp>
      <p:sp>
        <p:nvSpPr>
          <p:cNvPr id="213" name="Google Shape;213;g3f8cb7ed510_0_622"/>
          <p:cNvSpPr/>
          <p:nvPr/>
        </p:nvSpPr>
        <p:spPr>
          <a:xfrm>
            <a:off x="1925875" y="3462529"/>
            <a:ext cx="5437200" cy="778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4" name="Google Shape;214;g3f8cb7ed510_0_622"/>
          <p:cNvSpPr txBox="1">
            <a:spLocks noGrp="1"/>
          </p:cNvSpPr>
          <p:nvPr>
            <p:ph type="body" idx="1"/>
          </p:nvPr>
        </p:nvSpPr>
        <p:spPr>
          <a:xfrm>
            <a:off x="1925875" y="34625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>
                <a:solidFill>
                  <a:schemeClr val="dk1"/>
                </a:solidFill>
              </a:rPr>
              <a:t>Na vinheta, vamos utilizar o modo </a:t>
            </a:r>
            <a:r>
              <a:rPr lang="pt-BR" b="1" i="1">
                <a:solidFill>
                  <a:schemeClr val="dk1"/>
                </a:solidFill>
              </a:rPr>
              <a:t>doublet</a:t>
            </a:r>
            <a:r>
              <a:rPr lang="pt-BR">
                <a:solidFill>
                  <a:schemeClr val="dk1"/>
                </a:solidFill>
              </a:rPr>
              <a:t> para agilizar análise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8cb7ed510_0_62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220" name="Google Shape;220;g3f8cb7ed510_0_629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O RCTD oferece três modos: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doublet</a:t>
            </a:r>
            <a:r>
              <a:rPr lang="pt-BR" sz="1700">
                <a:solidFill>
                  <a:srgbClr val="333333"/>
                </a:solidFill>
              </a:rPr>
              <a:t>: ajusta no máximo dois tipos celulares por spot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multi</a:t>
            </a:r>
            <a:r>
              <a:rPr lang="pt-BR" sz="1700">
                <a:solidFill>
                  <a:srgbClr val="333333"/>
                </a:solidFill>
              </a:rPr>
              <a:t>: permite diversos tipos celulares por spot, impondo um limite personalizado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full</a:t>
            </a:r>
            <a:r>
              <a:rPr lang="pt-BR" sz="1700">
                <a:solidFill>
                  <a:srgbClr val="333333"/>
                </a:solidFill>
              </a:rPr>
              <a:t>: não impõe um limite fixo ao número de tipos celulares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21" name="Google Shape;221;g3f8cb7ed510_0_629"/>
          <p:cNvPicPr preferRelativeResize="0"/>
          <p:nvPr/>
        </p:nvPicPr>
        <p:blipFill rotWithShape="1">
          <a:blip r:embed="rId3">
            <a:alphaModFix/>
          </a:blip>
          <a:srcRect t="13051"/>
          <a:stretch/>
        </p:blipFill>
        <p:spPr>
          <a:xfrm>
            <a:off x="311700" y="2926350"/>
            <a:ext cx="4580725" cy="202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8cb7ed510_0_63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Deconvolução (anotação de tipo celular)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227" name="Google Shape;227;g3f8cb7ed510_0_637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RCTD sempre precisará de um </a:t>
            </a:r>
            <a:r>
              <a:rPr lang="pt-BR" sz="1700" b="1">
                <a:solidFill>
                  <a:schemeClr val="dk1"/>
                </a:solidFill>
              </a:rPr>
              <a:t>dado analisado</a:t>
            </a:r>
            <a:r>
              <a:rPr lang="pt-BR" sz="1700">
                <a:solidFill>
                  <a:schemeClr val="dk1"/>
                </a:solidFill>
              </a:rPr>
              <a:t> e uma </a:t>
            </a:r>
            <a:r>
              <a:rPr lang="pt-BR" sz="1700" b="1">
                <a:solidFill>
                  <a:schemeClr val="dk1"/>
                </a:solidFill>
              </a:rPr>
              <a:t>referência anotada single-cell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O RCTD oferece três modos: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doublet</a:t>
            </a:r>
            <a:r>
              <a:rPr lang="pt-BR" sz="1700">
                <a:solidFill>
                  <a:srgbClr val="333333"/>
                </a:solidFill>
              </a:rPr>
              <a:t>: ajusta no máximo dois tipos celulares por spot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multi</a:t>
            </a:r>
            <a:r>
              <a:rPr lang="pt-BR" sz="1700">
                <a:solidFill>
                  <a:srgbClr val="333333"/>
                </a:solidFill>
              </a:rPr>
              <a:t>: permite diversos tipos celulares por spot, impondo um limite personalizado</a:t>
            </a:r>
            <a:endParaRPr sz="1700">
              <a:solidFill>
                <a:srgbClr val="333333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●"/>
            </a:pPr>
            <a:r>
              <a:rPr lang="pt-BR" sz="1700" i="1">
                <a:solidFill>
                  <a:srgbClr val="333333"/>
                </a:solidFill>
              </a:rPr>
              <a:t>full</a:t>
            </a:r>
            <a:r>
              <a:rPr lang="pt-BR" sz="1700">
                <a:solidFill>
                  <a:srgbClr val="333333"/>
                </a:solidFill>
              </a:rPr>
              <a:t>: não impõe um limite fixo ao número de tipos celulares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28" name="Google Shape;228;g3f8cb7ed510_0_637"/>
          <p:cNvPicPr preferRelativeResize="0"/>
          <p:nvPr/>
        </p:nvPicPr>
        <p:blipFill rotWithShape="1">
          <a:blip r:embed="rId3">
            <a:alphaModFix/>
          </a:blip>
          <a:srcRect t="13051"/>
          <a:stretch/>
        </p:blipFill>
        <p:spPr>
          <a:xfrm>
            <a:off x="311700" y="2926350"/>
            <a:ext cx="4580725" cy="202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f8cb7ed510_0_637"/>
          <p:cNvSpPr/>
          <p:nvPr/>
        </p:nvSpPr>
        <p:spPr>
          <a:xfrm>
            <a:off x="5195275" y="3175299"/>
            <a:ext cx="3504900" cy="1667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0" name="Google Shape;230;g3f8cb7ed510_0_637"/>
          <p:cNvSpPr txBox="1">
            <a:spLocks noGrp="1"/>
          </p:cNvSpPr>
          <p:nvPr>
            <p:ph type="body" idx="1"/>
          </p:nvPr>
        </p:nvSpPr>
        <p:spPr>
          <a:xfrm>
            <a:off x="5195275" y="3175250"/>
            <a:ext cx="3504900" cy="9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>
                <a:solidFill>
                  <a:schemeClr val="dk1"/>
                </a:solidFill>
              </a:rPr>
              <a:t>Essa vinheta é a </a:t>
            </a:r>
            <a:r>
              <a:rPr lang="pt-BR" b="1">
                <a:solidFill>
                  <a:schemeClr val="dk1"/>
                </a:solidFill>
              </a:rPr>
              <a:t>mais pesada</a:t>
            </a:r>
            <a:r>
              <a:rPr lang="pt-BR">
                <a:solidFill>
                  <a:schemeClr val="dk1"/>
                </a:solidFill>
              </a:rPr>
              <a:t> que vamos trabalhar. Ela vai apresentar os </a:t>
            </a:r>
            <a:r>
              <a:rPr lang="pt-BR" b="1">
                <a:solidFill>
                  <a:schemeClr val="dk1"/>
                </a:solidFill>
              </a:rPr>
              <a:t>resultados</a:t>
            </a:r>
            <a:r>
              <a:rPr lang="pt-BR">
                <a:solidFill>
                  <a:schemeClr val="dk1"/>
                </a:solidFill>
              </a:rPr>
              <a:t> mesmo que demore muito para rodar no seu computador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8cb7ed510_0_5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236" name="Google Shape;236;g3f8cb7ed510_0_55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f8cb7ed510_0_5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65325"/>
            <a:ext cx="6186076" cy="33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g3f8cb7ed510_0_65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3f8cb7ed510_0_6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65325"/>
            <a:ext cx="6186076" cy="33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f8cb7ed510_0_653"/>
          <p:cNvSpPr txBox="1"/>
          <p:nvPr/>
        </p:nvSpPr>
        <p:spPr>
          <a:xfrm>
            <a:off x="4703025" y="2641700"/>
            <a:ext cx="357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Conferência de pacotes necessários</a:t>
            </a:r>
            <a:endParaRPr sz="1600" b="0" u="none" strike="noStrike" cap="none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5" name="Google Shape;245;g3f8cb7ed510_0_6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g3f8cb7ed510_0_64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3f8cb7ed510_0_6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6925"/>
            <a:ext cx="6314690" cy="412577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f8cb7ed510_0_64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g3f8cb7ed510_0_66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f8cb7ed510_0_6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6925"/>
            <a:ext cx="6314690" cy="412577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f8cb7ed510_0_661"/>
          <p:cNvSpPr txBox="1"/>
          <p:nvPr/>
        </p:nvSpPr>
        <p:spPr>
          <a:xfrm>
            <a:off x="4703025" y="343510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Setar diretório de trabalho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Organizar pastas para salvar arquivos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0" name="Google Shape;260;g3f8cb7ed510_0_66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g3f8cb7ed510_0_6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288725" cy="30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3f8cb7ed510_0_668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3f8cb7ed510_0_66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g3f8cb7ed510_0_6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288725" cy="30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3f8cb7ed510_0_67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3f8cb7ed510_0_677"/>
          <p:cNvSpPr txBox="1"/>
          <p:nvPr/>
        </p:nvSpPr>
        <p:spPr>
          <a:xfrm>
            <a:off x="4785100" y="187562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5" name="Google Shape;275;g3f8cb7ed510_0_67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3f8cb7ed510_0_6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288725" cy="30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3f8cb7ed510_0_68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f8cb7ed510_0_685"/>
          <p:cNvSpPr txBox="1"/>
          <p:nvPr/>
        </p:nvSpPr>
        <p:spPr>
          <a:xfrm>
            <a:off x="4785100" y="187562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3" name="Google Shape;283;g3f8cb7ed510_0_685"/>
          <p:cNvSpPr txBox="1"/>
          <p:nvPr/>
        </p:nvSpPr>
        <p:spPr>
          <a:xfrm>
            <a:off x="4785100" y="35464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Conferir versões dos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4" name="Google Shape;284;g3f8cb7ed510_0_68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passos iniciais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g3f8cb7ed510_0_69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3f8cb7ed510_0_6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10600"/>
            <a:ext cx="5907360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f8cb7ed510_0_69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g3f8cb7ed510_0_70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3f8cb7ed510_0_7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10600"/>
            <a:ext cx="5907360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f8cb7ed510_0_702"/>
          <p:cNvSpPr txBox="1">
            <a:spLocks noGrp="1"/>
          </p:cNvSpPr>
          <p:nvPr>
            <p:ph type="body" idx="1"/>
          </p:nvPr>
        </p:nvSpPr>
        <p:spPr>
          <a:xfrm>
            <a:off x="6219050" y="1176450"/>
            <a:ext cx="2583900" cy="23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RCTD necessita do </a:t>
            </a: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dado bruto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, contagens em </a:t>
            </a: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números inteiros</a:t>
            </a:r>
            <a:endParaRPr sz="1600" b="1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Por isso vamos carregar o stxBrain não normalizado novamente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  <p:sp>
        <p:nvSpPr>
          <p:cNvPr id="299" name="Google Shape;299;g3f8cb7ed510_0_70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3f8cb7ed510_0_71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f8cb7ed510_0_7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10600"/>
            <a:ext cx="5907360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3f8cb7ed510_0_711"/>
          <p:cNvSpPr txBox="1"/>
          <p:nvPr/>
        </p:nvSpPr>
        <p:spPr>
          <a:xfrm>
            <a:off x="4572000" y="443367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dado espacial stxBrain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07" name="Google Shape;307;g3f8cb7ed510_0_7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5019" y="3529297"/>
            <a:ext cx="1538974" cy="15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3f8cb7ed510_0_711"/>
          <p:cNvSpPr txBox="1">
            <a:spLocks noGrp="1"/>
          </p:cNvSpPr>
          <p:nvPr>
            <p:ph type="body" idx="1"/>
          </p:nvPr>
        </p:nvSpPr>
        <p:spPr>
          <a:xfrm>
            <a:off x="6219050" y="1176450"/>
            <a:ext cx="2583900" cy="23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RCTD necessita do </a:t>
            </a: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dado bruto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, contagens em </a:t>
            </a: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números inteiros</a:t>
            </a:r>
            <a:endParaRPr sz="1600" b="1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Por isso vamos carregar o stxBrain não normalizado novamente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  <p:sp>
        <p:nvSpPr>
          <p:cNvPr id="309" name="Google Shape;309;g3f8cb7ed510_0_71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g3f8cb7ed510_0_72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f8cb7ed510_0_7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773950"/>
            <a:ext cx="6227101" cy="29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3f8cb7ed510_0_72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3f8cb7ed510_0_73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8cb7ed510_0_7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773950"/>
            <a:ext cx="6227101" cy="298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g3f8cb7ed510_0_733"/>
          <p:cNvGrpSpPr/>
          <p:nvPr/>
        </p:nvGrpSpPr>
        <p:grpSpPr>
          <a:xfrm>
            <a:off x="2103761" y="3331829"/>
            <a:ext cx="6605073" cy="1319291"/>
            <a:chOff x="1182900" y="1781625"/>
            <a:chExt cx="7096125" cy="1417374"/>
          </a:xfrm>
        </p:grpSpPr>
        <p:pic>
          <p:nvPicPr>
            <p:cNvPr id="324" name="Google Shape;324;g3f8cb7ed510_0_7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182900" y="1781625"/>
              <a:ext cx="7096125" cy="42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g3f8cb7ed510_0_73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182900" y="2210250"/>
              <a:ext cx="7096125" cy="988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6" name="Google Shape;326;g3f8cb7ed510_0_73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g3f8cb7ed510_0_74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3f8cb7ed510_0_7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778924" cy="429377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3f8cb7ed510_0_74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g3f8cb7ed510_0_76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3f8cb7ed510_0_7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778924" cy="429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3f8cb7ed510_0_7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5525" y="1838725"/>
            <a:ext cx="4876800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3f8cb7ed510_0_762"/>
          <p:cNvSpPr txBox="1"/>
          <p:nvPr/>
        </p:nvSpPr>
        <p:spPr>
          <a:xfrm>
            <a:off x="4185525" y="1457125"/>
            <a:ext cx="40050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Confere se todos counts são inteiros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2" name="Google Shape;342;g3f8cb7ed510_0_7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g3f8cb7ed510_0_75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g3f8cb7ed510_0_7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778924" cy="429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3f8cb7ed510_0_7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5525" y="1838725"/>
            <a:ext cx="4876800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f8cb7ed510_0_752"/>
          <p:cNvSpPr txBox="1"/>
          <p:nvPr/>
        </p:nvSpPr>
        <p:spPr>
          <a:xfrm>
            <a:off x="4185525" y="1457125"/>
            <a:ext cx="40050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Confere se todos counts são inteiros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1" name="Google Shape;351;g3f8cb7ed510_0_7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10399" y="3679475"/>
            <a:ext cx="2748576" cy="1327223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f8cb7ed510_0_752"/>
          <p:cNvSpPr txBox="1"/>
          <p:nvPr/>
        </p:nvSpPr>
        <p:spPr>
          <a:xfrm>
            <a:off x="5610400" y="3297875"/>
            <a:ext cx="40050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Extração das coordenadas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3" name="Google Shape;353;g3f8cb7ed510_0_75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dado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g3f8cb7ed510_0_77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3f8cb7ed510_0_7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96925"/>
            <a:ext cx="6856376" cy="37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g3f8cb7ed510_0_77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361" name="Google Shape;361;g3f8cb7ed510_0_772"/>
          <p:cNvSpPr txBox="1"/>
          <p:nvPr/>
        </p:nvSpPr>
        <p:spPr>
          <a:xfrm>
            <a:off x="7168075" y="1096925"/>
            <a:ext cx="1449900" cy="14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Single-cell: células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corticais de camundongo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g3f8cb7ed510_0_80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3f8cb7ed510_0_8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96925"/>
            <a:ext cx="6856376" cy="37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g3f8cb7ed510_0_8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369" name="Google Shape;369;g3f8cb7ed510_0_809"/>
          <p:cNvSpPr txBox="1"/>
          <p:nvPr/>
        </p:nvSpPr>
        <p:spPr>
          <a:xfrm>
            <a:off x="7168075" y="1096925"/>
            <a:ext cx="1449900" cy="14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Single-cell: células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corticais de camundongo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0" name="Google Shape;370;g3f8cb7ed510_0_809"/>
          <p:cNvSpPr txBox="1"/>
          <p:nvPr/>
        </p:nvSpPr>
        <p:spPr>
          <a:xfrm>
            <a:off x="5186475" y="3651150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Download do dado de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g3f8cb7ed510_0_8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50" y="705550"/>
            <a:ext cx="4938325" cy="432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3f8cb7ed510_0_81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g3f8cb7ed510_0_81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g3f8cb7ed510_0_8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50" y="705550"/>
            <a:ext cx="4938325" cy="432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f8cb7ed510_0_83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3f8cb7ed510_0_83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385" name="Google Shape;385;g3f8cb7ed510_0_835"/>
          <p:cNvSpPr txBox="1"/>
          <p:nvPr/>
        </p:nvSpPr>
        <p:spPr>
          <a:xfrm>
            <a:off x="5282025" y="17457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 o dado de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86" name="Google Shape;386;g3f8cb7ed510_0_835"/>
          <p:cNvCxnSpPr>
            <a:endCxn id="385" idx="1"/>
          </p:cNvCxnSpPr>
          <p:nvPr/>
        </p:nvCxnSpPr>
        <p:spPr>
          <a:xfrm rot="10800000" flipH="1">
            <a:off x="2481825" y="1989825"/>
            <a:ext cx="2800200" cy="93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g3f8cb7ed510_0_8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50" y="705550"/>
            <a:ext cx="4938325" cy="432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3f8cb7ed510_0_851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g3f8cb7ed510_0_85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394" name="Google Shape;394;g3f8cb7ed510_0_851"/>
          <p:cNvSpPr txBox="1"/>
          <p:nvPr/>
        </p:nvSpPr>
        <p:spPr>
          <a:xfrm>
            <a:off x="5282025" y="17457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 o dado de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95" name="Google Shape;395;g3f8cb7ed510_0_851"/>
          <p:cNvSpPr txBox="1"/>
          <p:nvPr/>
        </p:nvSpPr>
        <p:spPr>
          <a:xfrm>
            <a:off x="4874750" y="2327700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Extrai metadados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96" name="Google Shape;396;g3f8cb7ed510_0_851"/>
          <p:cNvCxnSpPr>
            <a:endCxn id="394" idx="1"/>
          </p:cNvCxnSpPr>
          <p:nvPr/>
        </p:nvCxnSpPr>
        <p:spPr>
          <a:xfrm rot="10800000" flipH="1">
            <a:off x="2481825" y="1989825"/>
            <a:ext cx="2800200" cy="93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7" name="Google Shape;397;g3f8cb7ed510_0_851"/>
          <p:cNvCxnSpPr>
            <a:endCxn id="395" idx="1"/>
          </p:cNvCxnSpPr>
          <p:nvPr/>
        </p:nvCxnSpPr>
        <p:spPr>
          <a:xfrm rot="10800000" flipH="1">
            <a:off x="2313950" y="2571750"/>
            <a:ext cx="2560800" cy="749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g3f8cb7ed510_0_8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50" y="705550"/>
            <a:ext cx="4938325" cy="432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3f8cb7ed510_0_86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3f8cb7ed510_0_86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05" name="Google Shape;405;g3f8cb7ed510_0_867"/>
          <p:cNvSpPr txBox="1"/>
          <p:nvPr/>
        </p:nvSpPr>
        <p:spPr>
          <a:xfrm>
            <a:off x="5282025" y="17457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 o dado de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6" name="Google Shape;406;g3f8cb7ed510_0_867"/>
          <p:cNvSpPr txBox="1"/>
          <p:nvPr/>
        </p:nvSpPr>
        <p:spPr>
          <a:xfrm>
            <a:off x="4874750" y="2327700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Extrai metadados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7" name="Google Shape;407;g3f8cb7ed510_0_867"/>
          <p:cNvSpPr txBox="1"/>
          <p:nvPr/>
        </p:nvSpPr>
        <p:spPr>
          <a:xfrm>
            <a:off x="3328100" y="29345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Extrai matriz de contagem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08" name="Google Shape;408;g3f8cb7ed510_0_8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100" y="3274095"/>
            <a:ext cx="5616179" cy="789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g3f8cb7ed510_0_867"/>
          <p:cNvCxnSpPr>
            <a:endCxn id="405" idx="1"/>
          </p:cNvCxnSpPr>
          <p:nvPr/>
        </p:nvCxnSpPr>
        <p:spPr>
          <a:xfrm rot="10800000" flipH="1">
            <a:off x="2481825" y="1989825"/>
            <a:ext cx="2800200" cy="93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g3f8cb7ed510_0_867"/>
          <p:cNvCxnSpPr>
            <a:endCxn id="406" idx="1"/>
          </p:cNvCxnSpPr>
          <p:nvPr/>
        </p:nvCxnSpPr>
        <p:spPr>
          <a:xfrm rot="10800000" flipH="1">
            <a:off x="2313950" y="2571750"/>
            <a:ext cx="2560800" cy="749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1" name="Google Shape;411;g3f8cb7ed510_0_867"/>
          <p:cNvCxnSpPr>
            <a:endCxn id="407" idx="1"/>
          </p:cNvCxnSpPr>
          <p:nvPr/>
        </p:nvCxnSpPr>
        <p:spPr>
          <a:xfrm rot="10800000" flipH="1">
            <a:off x="2373800" y="3178625"/>
            <a:ext cx="954300" cy="430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g3f8cb7ed510_0_8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50" y="705550"/>
            <a:ext cx="4938325" cy="432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3f8cb7ed510_0_883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g3f8cb7ed510_0_88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19" name="Google Shape;419;g3f8cb7ed510_0_883"/>
          <p:cNvSpPr txBox="1"/>
          <p:nvPr/>
        </p:nvSpPr>
        <p:spPr>
          <a:xfrm>
            <a:off x="5282025" y="17457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 o dado de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0" name="Google Shape;420;g3f8cb7ed510_0_883"/>
          <p:cNvSpPr txBox="1"/>
          <p:nvPr/>
        </p:nvSpPr>
        <p:spPr>
          <a:xfrm>
            <a:off x="4874750" y="2327700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Extrai metadados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1" name="Google Shape;421;g3f8cb7ed510_0_883"/>
          <p:cNvSpPr txBox="1"/>
          <p:nvPr/>
        </p:nvSpPr>
        <p:spPr>
          <a:xfrm>
            <a:off x="3328100" y="29345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Extrai matriz de contagem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2" name="Google Shape;422;g3f8cb7ed510_0_8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100" y="3274095"/>
            <a:ext cx="5616179" cy="789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3" name="Google Shape;423;g3f8cb7ed510_0_883"/>
          <p:cNvCxnSpPr>
            <a:endCxn id="419" idx="1"/>
          </p:cNvCxnSpPr>
          <p:nvPr/>
        </p:nvCxnSpPr>
        <p:spPr>
          <a:xfrm rot="10800000" flipH="1">
            <a:off x="2481825" y="1989825"/>
            <a:ext cx="2800200" cy="93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4" name="Google Shape;424;g3f8cb7ed510_0_883"/>
          <p:cNvCxnSpPr>
            <a:endCxn id="420" idx="1"/>
          </p:cNvCxnSpPr>
          <p:nvPr/>
        </p:nvCxnSpPr>
        <p:spPr>
          <a:xfrm rot="10800000" flipH="1">
            <a:off x="2313950" y="2571750"/>
            <a:ext cx="2560800" cy="749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5" name="Google Shape;425;g3f8cb7ed510_0_883"/>
          <p:cNvCxnSpPr>
            <a:endCxn id="421" idx="1"/>
          </p:cNvCxnSpPr>
          <p:nvPr/>
        </p:nvCxnSpPr>
        <p:spPr>
          <a:xfrm rot="10800000" flipH="1">
            <a:off x="2373800" y="3178625"/>
            <a:ext cx="954300" cy="430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6" name="Google Shape;426;g3f8cb7ed510_0_883"/>
          <p:cNvCxnSpPr/>
          <p:nvPr/>
        </p:nvCxnSpPr>
        <p:spPr>
          <a:xfrm rot="10800000" flipH="1">
            <a:off x="2385925" y="3788675"/>
            <a:ext cx="1079100" cy="707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7" name="Google Shape;427;g3f8cb7ed510_0_883"/>
          <p:cNvSpPr txBox="1"/>
          <p:nvPr/>
        </p:nvSpPr>
        <p:spPr>
          <a:xfrm>
            <a:off x="3328100" y="3541450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Organiza metadados da referência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8" name="Google Shape;428;g3f8cb7ed510_0_8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4016" y="3860850"/>
            <a:ext cx="4126001" cy="128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g3f8cb7ed510_0_9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00"/>
            <a:ext cx="5767349" cy="431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g3f8cb7ed510_0_920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3f8cb7ed510_0_92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g3f8cb7ed510_0_9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00"/>
            <a:ext cx="5767349" cy="431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3f8cb7ed510_0_931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g3f8cb7ed510_0_93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43" name="Google Shape;443;g3f8cb7ed510_0_931"/>
          <p:cNvSpPr txBox="1"/>
          <p:nvPr/>
        </p:nvSpPr>
        <p:spPr>
          <a:xfrm>
            <a:off x="4460000" y="8532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Extração dos tipos celulares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g3f8cb7ed510_0_9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00"/>
            <a:ext cx="5767349" cy="431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3f8cb7ed510_0_94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3f8cb7ed510_0_94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51" name="Google Shape;451;g3f8cb7ed510_0_942"/>
          <p:cNvSpPr txBox="1"/>
          <p:nvPr/>
        </p:nvSpPr>
        <p:spPr>
          <a:xfrm>
            <a:off x="4460000" y="8532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Extração dos tipos celulares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52" name="Google Shape;452;g3f8cb7ed510_0_942"/>
          <p:cNvSpPr txBox="1"/>
          <p:nvPr/>
        </p:nvSpPr>
        <p:spPr>
          <a:xfrm>
            <a:off x="4572000" y="128752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Correção dos dados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g3f8cb7ed510_0_8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00"/>
            <a:ext cx="5767349" cy="431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g3f8cb7ed510_0_899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g3f8cb7ed510_0_89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60" name="Google Shape;460;g3f8cb7ed510_0_899"/>
          <p:cNvSpPr txBox="1"/>
          <p:nvPr/>
        </p:nvSpPr>
        <p:spPr>
          <a:xfrm>
            <a:off x="4460000" y="8532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Extração dos tipos celulares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1" name="Google Shape;461;g3f8cb7ed510_0_899"/>
          <p:cNvSpPr txBox="1"/>
          <p:nvPr/>
        </p:nvSpPr>
        <p:spPr>
          <a:xfrm>
            <a:off x="4572000" y="128752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Correção dos dados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2" name="Google Shape;462;g3f8cb7ed510_0_899"/>
          <p:cNvSpPr txBox="1"/>
          <p:nvPr/>
        </p:nvSpPr>
        <p:spPr>
          <a:xfrm>
            <a:off x="4572000" y="24615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Filtragem: 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apenas tipos celulares que estão presentes em pelo menos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25 células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g3f8cb7ed510_0_9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00"/>
            <a:ext cx="5767349" cy="431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3f8cb7ed510_0_953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g3f8cb7ed510_0_9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single-cell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70" name="Google Shape;470;g3f8cb7ed510_0_953"/>
          <p:cNvSpPr txBox="1"/>
          <p:nvPr/>
        </p:nvSpPr>
        <p:spPr>
          <a:xfrm>
            <a:off x="4460000" y="8532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Extração dos tipos celulares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1" name="Google Shape;471;g3f8cb7ed510_0_953"/>
          <p:cNvSpPr txBox="1"/>
          <p:nvPr/>
        </p:nvSpPr>
        <p:spPr>
          <a:xfrm>
            <a:off x="4572000" y="128752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Correção dos dados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2" name="Google Shape;472;g3f8cb7ed510_0_953"/>
          <p:cNvSpPr txBox="1"/>
          <p:nvPr/>
        </p:nvSpPr>
        <p:spPr>
          <a:xfrm>
            <a:off x="4572000" y="2461575"/>
            <a:ext cx="4402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Filtragem: 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apenas tipos celulares que estão presentes em pelo menos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25 células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73" name="Google Shape;473;g3f8cb7ed510_0_9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8300" y="3710823"/>
            <a:ext cx="6683051" cy="133502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g3f8cb7ed510_0_953"/>
          <p:cNvSpPr txBox="1"/>
          <p:nvPr/>
        </p:nvSpPr>
        <p:spPr>
          <a:xfrm>
            <a:off x="2316098" y="3365520"/>
            <a:ext cx="66831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Referência filtrada possui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14242 células,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 tipos celulares presentes: 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g3f8cb7ed510_0_96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g3f8cb7ed510_0_9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 &amp;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481" name="Google Shape;481;g3f8cb7ed510_0_9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4488271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g3f8cb7ed510_0_97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g3f8cb7ed510_0_97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REFERÊNCIA  &amp;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488" name="Google Shape;488;g3f8cb7ed510_0_977"/>
          <p:cNvSpPr txBox="1"/>
          <p:nvPr/>
        </p:nvSpPr>
        <p:spPr>
          <a:xfrm>
            <a:off x="4932125" y="3788950"/>
            <a:ext cx="38709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Mais de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19 mil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 genes comuns entre amostra espacial e referência single-cell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89" name="Google Shape;489;g3f8cb7ed510_0_9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4488271" cy="4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3f8cb7ed510_0_9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4897" y="2571747"/>
            <a:ext cx="5940150" cy="121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g3f8cb7ed510_0_9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25"/>
            <a:ext cx="5728925" cy="41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g3f8cb7ed510_0_98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g3f8cb7ed510_0_98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Construir objetos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g3f8cb7ed510_0_9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25"/>
            <a:ext cx="5728925" cy="41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g3f8cb7ed510_0_996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g3f8cb7ed510_0_99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Construir objetos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05" name="Google Shape;505;g3f8cb7ed510_0_996"/>
          <p:cNvSpPr txBox="1"/>
          <p:nvPr/>
        </p:nvSpPr>
        <p:spPr>
          <a:xfrm>
            <a:off x="3781300" y="1874800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do dado de referência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Reference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g3f8cb7ed510_0_10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25"/>
            <a:ext cx="5728925" cy="41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g3f8cb7ed510_0_100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g3f8cb7ed510_0_100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Construir objetos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13" name="Google Shape;513;g3f8cb7ed510_0_1005"/>
          <p:cNvSpPr txBox="1"/>
          <p:nvPr/>
        </p:nvSpPr>
        <p:spPr>
          <a:xfrm>
            <a:off x="3781300" y="1874800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do dado de referência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Reference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14" name="Google Shape;514;g3f8cb7ed510_0_1005"/>
          <p:cNvSpPr txBox="1"/>
          <p:nvPr/>
        </p:nvSpPr>
        <p:spPr>
          <a:xfrm>
            <a:off x="3886725" y="2661325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do dado espacial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SpatialRNA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g3f8cb7ed510_0_10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42225"/>
            <a:ext cx="5728925" cy="41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g3f8cb7ed510_0_1014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g3f8cb7ed510_0_101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Construir objetos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22" name="Google Shape;522;g3f8cb7ed510_0_1014"/>
          <p:cNvSpPr txBox="1"/>
          <p:nvPr/>
        </p:nvSpPr>
        <p:spPr>
          <a:xfrm>
            <a:off x="3781300" y="1874800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do dado de referência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Reference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3" name="Google Shape;523;g3f8cb7ed510_0_1014"/>
          <p:cNvSpPr txBox="1"/>
          <p:nvPr/>
        </p:nvSpPr>
        <p:spPr>
          <a:xfrm>
            <a:off x="3886725" y="2661325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do dado espacial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SpatialRNA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24" name="Google Shape;524;g3f8cb7ed510_0_10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5475" y="3588638"/>
            <a:ext cx="4591050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g3f8cb7ed510_0_10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05550"/>
            <a:ext cx="6850925" cy="37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g3f8cb7ed510_0_1023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g3f8cb7ed510_0_10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32" name="Google Shape;532;g3f8cb7ed510_0_1023"/>
          <p:cNvSpPr txBox="1">
            <a:spLocks noGrp="1"/>
          </p:cNvSpPr>
          <p:nvPr>
            <p:ph type="body" idx="1"/>
          </p:nvPr>
        </p:nvSpPr>
        <p:spPr>
          <a:xfrm>
            <a:off x="7162625" y="929850"/>
            <a:ext cx="17709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É possível paralelizar a análise (Linux/macOS) para ser mais rápido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g3f8cb7ed510_0_10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05550"/>
            <a:ext cx="6850925" cy="37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g3f8cb7ed510_0_103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g3f8cb7ed510_0_103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40" name="Google Shape;540;g3f8cb7ed510_0_1035"/>
          <p:cNvSpPr txBox="1">
            <a:spLocks noGrp="1"/>
          </p:cNvSpPr>
          <p:nvPr>
            <p:ph type="body" idx="1"/>
          </p:nvPr>
        </p:nvSpPr>
        <p:spPr>
          <a:xfrm>
            <a:off x="7162625" y="929850"/>
            <a:ext cx="17709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É possível paralelizar a análise (Linux/macOS) para ser mais rápido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  <p:sp>
        <p:nvSpPr>
          <p:cNvPr id="541" name="Google Shape;541;g3f8cb7ed510_0_1035"/>
          <p:cNvSpPr txBox="1"/>
          <p:nvPr/>
        </p:nvSpPr>
        <p:spPr>
          <a:xfrm>
            <a:off x="2312823" y="2571741"/>
            <a:ext cx="4849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Altere o número de núcleos (</a:t>
            </a:r>
            <a:r>
              <a:rPr lang="pt-BR" sz="1600" i="1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cores</a:t>
            </a:r>
            <a:r>
              <a:rPr lang="pt-BR" sz="1600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) que você tem disponível no seu computador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g3f8cb7ed510_0_10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05550"/>
            <a:ext cx="6850925" cy="378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3f8cb7ed510_0_1044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g3f8cb7ed510_0_104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49" name="Google Shape;549;g3f8cb7ed510_0_1044"/>
          <p:cNvSpPr txBox="1"/>
          <p:nvPr/>
        </p:nvSpPr>
        <p:spPr>
          <a:xfrm>
            <a:off x="2568850" y="3248777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Constrói objeto da análise (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RCTD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0" name="Google Shape;550;g3f8cb7ed510_0_1044"/>
          <p:cNvSpPr txBox="1">
            <a:spLocks noGrp="1"/>
          </p:cNvSpPr>
          <p:nvPr>
            <p:ph type="body" idx="1"/>
          </p:nvPr>
        </p:nvSpPr>
        <p:spPr>
          <a:xfrm>
            <a:off x="7162625" y="929850"/>
            <a:ext cx="17709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É possível paralelizar a análise (Linux/macOS) para ser mais rápido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  <p:sp>
        <p:nvSpPr>
          <p:cNvPr id="551" name="Google Shape;551;g3f8cb7ed510_0_1044"/>
          <p:cNvSpPr txBox="1"/>
          <p:nvPr/>
        </p:nvSpPr>
        <p:spPr>
          <a:xfrm>
            <a:off x="2312823" y="2571741"/>
            <a:ext cx="4849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600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Altere o número de núcleos (</a:t>
            </a:r>
            <a:r>
              <a:rPr lang="pt-BR" sz="1600" i="1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cores</a:t>
            </a:r>
            <a:r>
              <a:rPr lang="pt-BR" sz="1600">
                <a:solidFill>
                  <a:schemeClr val="dk1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) que você tem disponível no seu computador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g3f8cb7ed510_0_105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g3f8cb7ed510_0_10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58" name="Google Shape;558;g3f8cb7ed510_0_1053"/>
          <p:cNvSpPr txBox="1">
            <a:spLocks noGrp="1"/>
          </p:cNvSpPr>
          <p:nvPr>
            <p:ph type="body" idx="1"/>
          </p:nvPr>
        </p:nvSpPr>
        <p:spPr>
          <a:xfrm>
            <a:off x="375775" y="929850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Cuidado: 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Essa etapa é a mais custosa da análise!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g3f8cb7ed510_0_10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218326"/>
            <a:ext cx="5656424" cy="382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g3f8cb7ed510_0_106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g3f8cb7ed510_0_10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66" name="Google Shape;566;g3f8cb7ed510_0_1062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Cuidado: </a:t>
            </a:r>
            <a:r>
              <a:rPr lang="pt-BR" sz="1600">
                <a:solidFill>
                  <a:schemeClr val="dk1"/>
                </a:solidFill>
              </a:rPr>
              <a:t>Essa etapa é a mais custosa da análise!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g3f8cb7ed510_0_10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218326"/>
            <a:ext cx="5656424" cy="382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g3f8cb7ed510_0_107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g3f8cb7ed510_0_107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74" name="Google Shape;574;g3f8cb7ed510_0_1075"/>
          <p:cNvSpPr txBox="1"/>
          <p:nvPr/>
        </p:nvSpPr>
        <p:spPr>
          <a:xfrm>
            <a:off x="2791100" y="2462002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Executa análise do RCTD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75" name="Google Shape;575;g3f8cb7ed510_0_1075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Cuidado: </a:t>
            </a:r>
            <a:r>
              <a:rPr lang="pt-BR" sz="1600">
                <a:solidFill>
                  <a:schemeClr val="dk1"/>
                </a:solidFill>
              </a:rPr>
              <a:t>Essa etapa é a mais custosa da análise!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g3f8cb7ed510_0_10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218326"/>
            <a:ext cx="5656424" cy="382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g3f8cb7ed510_0_1086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3f8cb7ed510_0_108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83" name="Google Shape;583;g3f8cb7ed510_0_1086"/>
          <p:cNvSpPr txBox="1"/>
          <p:nvPr/>
        </p:nvSpPr>
        <p:spPr>
          <a:xfrm>
            <a:off x="2791100" y="2462002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Executa análise do RCTD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84" name="Google Shape;584;g3f8cb7ed510_0_1086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Cuidado: </a:t>
            </a:r>
            <a:r>
              <a:rPr lang="pt-BR" sz="1600">
                <a:solidFill>
                  <a:schemeClr val="dk1"/>
                </a:solidFill>
              </a:rPr>
              <a:t>Essa etapa é a mais custosa da análise!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585" name="Google Shape;585;g3f8cb7ed510_0_10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55295" y="3587525"/>
            <a:ext cx="766925" cy="7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g3f8cb7ed510_0_1086"/>
          <p:cNvSpPr txBox="1"/>
          <p:nvPr/>
        </p:nvSpPr>
        <p:spPr>
          <a:xfrm>
            <a:off x="3922221" y="3587525"/>
            <a:ext cx="2137200" cy="8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resultados/stxbrain_RCTD_doublet_results.rds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g3f8cb7ed510_0_10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218326"/>
            <a:ext cx="5656424" cy="382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g3f8cb7ed510_0_109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g3f8cb7ed510_0_109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Executar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594" name="Google Shape;594;g3f8cb7ed510_0_1097"/>
          <p:cNvSpPr txBox="1"/>
          <p:nvPr/>
        </p:nvSpPr>
        <p:spPr>
          <a:xfrm>
            <a:off x="2791100" y="2462002"/>
            <a:ext cx="4849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Executa análise do RCTD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95" name="Google Shape;595;g3f8cb7ed510_0_1097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Cuidado: </a:t>
            </a:r>
            <a:r>
              <a:rPr lang="pt-BR" sz="1600">
                <a:solidFill>
                  <a:schemeClr val="dk1"/>
                </a:solidFill>
              </a:rPr>
              <a:t>Essa etapa é a mais custosa da análise!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596" name="Google Shape;596;g3f8cb7ed510_0_10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55295" y="3587525"/>
            <a:ext cx="766925" cy="7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g3f8cb7ed510_0_1097"/>
          <p:cNvSpPr txBox="1"/>
          <p:nvPr/>
        </p:nvSpPr>
        <p:spPr>
          <a:xfrm>
            <a:off x="3922221" y="3587525"/>
            <a:ext cx="2137200" cy="8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resultados/stxbrain_RCTD_doublet_results.rds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8" name="Google Shape;598;g3f8cb7ed510_0_1097"/>
          <p:cNvSpPr txBox="1"/>
          <p:nvPr/>
        </p:nvSpPr>
        <p:spPr>
          <a:xfrm>
            <a:off x="6059425" y="3726948"/>
            <a:ext cx="2874000" cy="9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Está disponível no repositório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para baixar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g3f8cb7ed510_0_110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g3f8cb7ed510_0_110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605" name="Google Shape;605;g3f8cb7ed510_0_1108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Modo </a:t>
            </a:r>
            <a:r>
              <a:rPr lang="pt-BR" sz="1600" b="1" i="1">
                <a:solidFill>
                  <a:schemeClr val="dk1"/>
                </a:solidFill>
              </a:rPr>
              <a:t>doublet:</a:t>
            </a:r>
            <a:r>
              <a:rPr lang="pt-BR" sz="1600" b="1">
                <a:solidFill>
                  <a:schemeClr val="dk1"/>
                </a:solidFill>
              </a:rPr>
              <a:t> </a:t>
            </a:r>
            <a:r>
              <a:rPr lang="pt-BR" sz="1600">
                <a:solidFill>
                  <a:schemeClr val="dk1"/>
                </a:solidFill>
              </a:rPr>
              <a:t>permite inferir apenas 1 ou 2 células por spot e sua proporção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Isso não quer dizer que todo spot tem no máximo 2 células, limitação do modo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g3f8cb7ed510_0_1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640791"/>
            <a:ext cx="5754625" cy="308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g3f8cb7ed510_0_1120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g3f8cb7ed510_0_112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613" name="Google Shape;613;g3f8cb7ed510_0_1120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Modo </a:t>
            </a:r>
            <a:r>
              <a:rPr lang="pt-BR" sz="1600" b="1" i="1">
                <a:solidFill>
                  <a:schemeClr val="dk1"/>
                </a:solidFill>
              </a:rPr>
              <a:t>doublet:</a:t>
            </a:r>
            <a:r>
              <a:rPr lang="pt-BR" sz="1600" b="1">
                <a:solidFill>
                  <a:schemeClr val="dk1"/>
                </a:solidFill>
              </a:rPr>
              <a:t> </a:t>
            </a:r>
            <a:r>
              <a:rPr lang="pt-BR" sz="1600">
                <a:solidFill>
                  <a:schemeClr val="dk1"/>
                </a:solidFill>
              </a:rPr>
              <a:t>permite inferir apenas 1 ou 2 células por spot e sua proporção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Isso não quer dizer que todo spot tem no máximo 2 células, limitação do modo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g3f8cb7ed510_0_1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640791"/>
            <a:ext cx="5754625" cy="308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g3f8cb7ed510_0_112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g3f8cb7ed510_0_112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621" name="Google Shape;621;g3f8cb7ed510_0_1127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Modo </a:t>
            </a:r>
            <a:r>
              <a:rPr lang="pt-BR" sz="1600" b="1" i="1">
                <a:solidFill>
                  <a:schemeClr val="dk1"/>
                </a:solidFill>
              </a:rPr>
              <a:t>doublet:</a:t>
            </a:r>
            <a:r>
              <a:rPr lang="pt-BR" sz="1600" b="1">
                <a:solidFill>
                  <a:schemeClr val="dk1"/>
                </a:solidFill>
              </a:rPr>
              <a:t> </a:t>
            </a:r>
            <a:r>
              <a:rPr lang="pt-BR" sz="1600">
                <a:solidFill>
                  <a:schemeClr val="dk1"/>
                </a:solidFill>
              </a:rPr>
              <a:t>permite inferir apenas 1 ou 2 células por spot e sua proporção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Isso não quer dizer que todo spot tem no máximo 2 células, limitação do modo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622" name="Google Shape;622;g3f8cb7ed510_0_1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525" y="1958775"/>
            <a:ext cx="5367001" cy="160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g3f8cb7ed510_0_1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75" y="1640791"/>
            <a:ext cx="5754625" cy="308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g3f8cb7ed510_0_113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g3f8cb7ed510_0_113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630" name="Google Shape;630;g3f8cb7ed510_0_1135"/>
          <p:cNvSpPr txBox="1">
            <a:spLocks noGrp="1"/>
          </p:cNvSpPr>
          <p:nvPr>
            <p:ph type="body" idx="1"/>
          </p:nvPr>
        </p:nvSpPr>
        <p:spPr>
          <a:xfrm>
            <a:off x="375775" y="730216"/>
            <a:ext cx="85578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Modo </a:t>
            </a:r>
            <a:r>
              <a:rPr lang="pt-BR" sz="1600" b="1" i="1">
                <a:solidFill>
                  <a:schemeClr val="dk1"/>
                </a:solidFill>
              </a:rPr>
              <a:t>doublet:</a:t>
            </a:r>
            <a:r>
              <a:rPr lang="pt-BR" sz="1600" b="1">
                <a:solidFill>
                  <a:schemeClr val="dk1"/>
                </a:solidFill>
              </a:rPr>
              <a:t> </a:t>
            </a:r>
            <a:r>
              <a:rPr lang="pt-BR" sz="1600">
                <a:solidFill>
                  <a:schemeClr val="dk1"/>
                </a:solidFill>
              </a:rPr>
              <a:t>permite inferir apenas 1 ou 2 células por spot e sua proporção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Isso não quer dizer que todo spot tem no máximo 2 células, limitação do modo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631" name="Google Shape;631;g3f8cb7ed510_0_1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6525" y="1958775"/>
            <a:ext cx="5367001" cy="16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g3f8cb7ed510_0_1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6575" y="3782139"/>
            <a:ext cx="5367000" cy="666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g3f8cb7ed510_0_114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3f8cb7ed510_0_114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39" name="Google Shape;639;g3f8cb7ed510_0_1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88901"/>
            <a:ext cx="5853349" cy="199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g3f8cb7ed510_0_115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g3f8cb7ed510_0_115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46" name="Google Shape;646;g3f8cb7ed510_0_1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88901"/>
            <a:ext cx="5853349" cy="1999575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g3f8cb7ed510_0_1155"/>
          <p:cNvSpPr txBox="1"/>
          <p:nvPr/>
        </p:nvSpPr>
        <p:spPr>
          <a:xfrm>
            <a:off x="3581600" y="3139775"/>
            <a:ext cx="4509300" cy="9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Anota resultados do RCTD no objeto </a:t>
            </a:r>
            <a:r>
              <a:rPr lang="pt-BR" sz="1600" i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Seurat</a:t>
            </a:r>
            <a:endParaRPr sz="1600" i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g3f8cb7ed510_0_116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g3f8cb7ed510_0_11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54" name="Google Shape;654;g3f8cb7ed510_0_1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469751" cy="40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" name="Google Shape;659;g3f8cb7ed510_0_117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g3f8cb7ed510_0_117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61" name="Google Shape;661;g3f8cb7ed510_0_11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469751" cy="4078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g3f8cb7ed510_0_1179"/>
          <p:cNvSpPr txBox="1">
            <a:spLocks noGrp="1"/>
          </p:cNvSpPr>
          <p:nvPr>
            <p:ph type="body" idx="1"/>
          </p:nvPr>
        </p:nvSpPr>
        <p:spPr>
          <a:xfrm>
            <a:off x="5781450" y="929850"/>
            <a:ext cx="31521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Doublet_certain: 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presença dos dois tipos celulares identificados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Doublet_uncertain: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 presença apenas do primeiro tipo celular 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600" b="1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g3f8cb7ed510_0_118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g3f8cb7ed510_0_118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69" name="Google Shape;669;g3f8cb7ed510_0_1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469751" cy="40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g3f8cb7ed510_0_11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0275" y="2841850"/>
            <a:ext cx="3362126" cy="222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g3f8cb7ed510_0_118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9730" y="4492750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g3f8cb7ed510_0_1188"/>
          <p:cNvSpPr txBox="1">
            <a:spLocks noGrp="1"/>
          </p:cNvSpPr>
          <p:nvPr>
            <p:ph type="body" idx="1"/>
          </p:nvPr>
        </p:nvSpPr>
        <p:spPr>
          <a:xfrm>
            <a:off x="5781450" y="929850"/>
            <a:ext cx="31521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Doublet_certain: 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presença dos dois tipos celulares identificados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 b="1">
                <a:solidFill>
                  <a:schemeClr val="dk1"/>
                </a:solidFill>
                <a:highlight>
                  <a:srgbClr val="F3F3F3"/>
                </a:highlight>
              </a:rPr>
              <a:t>Doublet_uncertain:</a:t>
            </a:r>
            <a:r>
              <a:rPr lang="pt-BR" sz="1600">
                <a:solidFill>
                  <a:schemeClr val="dk1"/>
                </a:solidFill>
                <a:highlight>
                  <a:srgbClr val="F3F3F3"/>
                </a:highlight>
              </a:rPr>
              <a:t> presença apenas do primeiro tipo celular </a:t>
            </a:r>
            <a:endParaRPr sz="1600">
              <a:solidFill>
                <a:schemeClr val="dk1"/>
              </a:solidFill>
              <a:highlight>
                <a:srgbClr val="F3F3F3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600" b="1">
              <a:solidFill>
                <a:schemeClr val="dk1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g3f8cb7ed510_0_119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g3f8cb7ed510_0_119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79" name="Google Shape;679;g3f8cb7ed510_0_1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548124" cy="263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g3f8cb7ed510_0_120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g3f8cb7ed510_0_120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86" name="Google Shape;686;g3f8cb7ed510_0_12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548124" cy="26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g3f8cb7ed510_0_1208" title="rctd_tipos_celulares_combinados.png"/>
          <p:cNvPicPr preferRelativeResize="0"/>
          <p:nvPr/>
        </p:nvPicPr>
        <p:blipFill rotWithShape="1">
          <a:blip r:embed="rId5">
            <a:alphaModFix/>
          </a:blip>
          <a:srcRect t="7877"/>
          <a:stretch/>
        </p:blipFill>
        <p:spPr>
          <a:xfrm>
            <a:off x="2721350" y="2055050"/>
            <a:ext cx="6212175" cy="286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g3f8cb7ed510_0_120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60855" y="1482350"/>
            <a:ext cx="572681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g3f8cb7ed510_0_121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g3f8cb7ed510_0_12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695" name="Google Shape;695;g3f8cb7ed510_0_1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63735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g3f8cb7ed510_0_122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g3f8cb7ed510_0_122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702" name="Google Shape;702;g3f8cb7ed510_0_12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63735" cy="41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g3f8cb7ed510_0_12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1305" y="1066175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g3f8cb7ed510_0_1227"/>
          <p:cNvSpPr txBox="1"/>
          <p:nvPr/>
        </p:nvSpPr>
        <p:spPr>
          <a:xfrm>
            <a:off x="3973974" y="1269575"/>
            <a:ext cx="5416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resultados/stxbrain_RCTD_doublet_spot_summary.rds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05" name="Google Shape;705;g3f8cb7ed510_0_12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6675" y="1638876"/>
            <a:ext cx="6003801" cy="23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g3f8cb7ed510_0_123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g3f8cb7ed510_0_123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712" name="Google Shape;712;g3f8cb7ed510_0_12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63735" cy="41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g3f8cb7ed510_0_12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1305" y="1066175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g3f8cb7ed510_0_1239"/>
          <p:cNvSpPr txBox="1"/>
          <p:nvPr/>
        </p:nvSpPr>
        <p:spPr>
          <a:xfrm>
            <a:off x="3973974" y="1269575"/>
            <a:ext cx="5416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resultados/stxbrain_RCTD_doublet_spot_summary.rds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15" name="Google Shape;715;g3f8cb7ed510_0_12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6675" y="1638876"/>
            <a:ext cx="6003801" cy="233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g3f8cb7ed510_0_1239"/>
          <p:cNvSpPr/>
          <p:nvPr/>
        </p:nvSpPr>
        <p:spPr>
          <a:xfrm>
            <a:off x="3363150" y="2998600"/>
            <a:ext cx="6003900" cy="99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17" name="Google Shape;717;g3f8cb7ed510_0_12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680" y="3017750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g3f8cb7ed510_0_1239"/>
          <p:cNvSpPr txBox="1"/>
          <p:nvPr/>
        </p:nvSpPr>
        <p:spPr>
          <a:xfrm>
            <a:off x="3973975" y="2998600"/>
            <a:ext cx="5080800" cy="7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Objeto Seurat com tipo celular: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8900" marR="88900" lvl="0" indent="0" algn="l" rtl="0">
              <a:lnSpc>
                <a:spcPct val="142857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resultados/stxbrain_RCTD_doublet_spot_summary.rds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g3f8cb7ed510_0_125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g3f8cb7ed510_0_12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Vinheta deconvolução: Resultado RCTD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725" name="Google Shape;725;g3f8cb7ed510_0_12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63735" cy="41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g3f8cb7ed510_0_12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1305" y="1066175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g3f8cb7ed510_0_1253"/>
          <p:cNvSpPr txBox="1"/>
          <p:nvPr/>
        </p:nvSpPr>
        <p:spPr>
          <a:xfrm>
            <a:off x="3973974" y="1269575"/>
            <a:ext cx="5416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resultados/stxbrain_RCTD_doublet_spot_summary.rds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728" name="Google Shape;728;g3f8cb7ed510_0_12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6675" y="1638876"/>
            <a:ext cx="6003801" cy="233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g3f8cb7ed510_0_1253"/>
          <p:cNvSpPr/>
          <p:nvPr/>
        </p:nvSpPr>
        <p:spPr>
          <a:xfrm>
            <a:off x="3363150" y="2998600"/>
            <a:ext cx="6003900" cy="999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30" name="Google Shape;730;g3f8cb7ed510_0_12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6680" y="3017750"/>
            <a:ext cx="572681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g3f8cb7ed510_0_1253"/>
          <p:cNvSpPr txBox="1"/>
          <p:nvPr/>
        </p:nvSpPr>
        <p:spPr>
          <a:xfrm>
            <a:off x="3973975" y="2998600"/>
            <a:ext cx="5080800" cy="7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Objeto Seurat com tipo celular: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8900" marR="88900" lvl="0" indent="0" algn="l" rtl="0">
              <a:lnSpc>
                <a:spcPct val="142857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resultados/stxbrain_RCTD_doublet_spot_summary.rds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32" name="Google Shape;732;g3f8cb7ed510_0_1253"/>
          <p:cNvSpPr/>
          <p:nvPr/>
        </p:nvSpPr>
        <p:spPr>
          <a:xfrm>
            <a:off x="3363150" y="3915825"/>
            <a:ext cx="5903100" cy="110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3" name="Google Shape;733;g3f8cb7ed510_0_1253"/>
          <p:cNvSpPr txBox="1"/>
          <p:nvPr/>
        </p:nvSpPr>
        <p:spPr>
          <a:xfrm>
            <a:off x="3438550" y="4043750"/>
            <a:ext cx="5364300" cy="9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Esses dados estão disponíveis no repositório para download: pasta “resultados”</a:t>
            </a:r>
            <a:endParaRPr sz="1600" i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f8cb7ed510_0_1267"/>
          <p:cNvSpPr txBox="1">
            <a:spLocks noGrp="1"/>
          </p:cNvSpPr>
          <p:nvPr>
            <p:ph type="title"/>
          </p:nvPr>
        </p:nvSpPr>
        <p:spPr>
          <a:xfrm>
            <a:off x="2622825" y="2057400"/>
            <a:ext cx="60108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 sz="4600">
                <a:solidFill>
                  <a:schemeClr val="dk1"/>
                </a:solidFill>
              </a:rPr>
              <a:t>Intervalo</a:t>
            </a:r>
            <a:endParaRPr sz="4600">
              <a:solidFill>
                <a:schemeClr val="dk1"/>
              </a:solidFill>
            </a:endParaRPr>
          </a:p>
        </p:txBody>
      </p:sp>
      <p:pic>
        <p:nvPicPr>
          <p:cNvPr id="739" name="Google Shape;739;g3f8cb7ed510_0_1267"/>
          <p:cNvPicPr preferRelativeResize="0"/>
          <p:nvPr/>
        </p:nvPicPr>
        <p:blipFill rotWithShape="1">
          <a:blip r:embed="rId3">
            <a:alphaModFix/>
          </a:blip>
          <a:srcRect l="3415" t="3930" r="3527" b="2943"/>
          <a:stretch/>
        </p:blipFill>
        <p:spPr>
          <a:xfrm>
            <a:off x="610125" y="2057400"/>
            <a:ext cx="1863600" cy="1865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f8cb7ed510_0_482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Comunicação Celular</a:t>
            </a:r>
            <a:endParaRPr sz="50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f8cb7ed510_0_128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750" name="Google Shape;750;g3f8cb7ed510_0_1284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grpSp>
        <p:nvGrpSpPr>
          <p:cNvPr id="751" name="Google Shape;751;g3f8cb7ed510_0_1284"/>
          <p:cNvGrpSpPr/>
          <p:nvPr/>
        </p:nvGrpSpPr>
        <p:grpSpPr>
          <a:xfrm>
            <a:off x="311700" y="3968300"/>
            <a:ext cx="2407425" cy="523200"/>
            <a:chOff x="773300" y="4034675"/>
            <a:chExt cx="2407425" cy="523200"/>
          </a:xfrm>
        </p:grpSpPr>
        <p:pic>
          <p:nvPicPr>
            <p:cNvPr id="752" name="Google Shape;752;g3f8cb7ed510_0_128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3300" y="4034675"/>
              <a:ext cx="531525" cy="5108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g3f8cb7ed510_0_1284"/>
            <p:cNvSpPr txBox="1"/>
            <p:nvPr/>
          </p:nvSpPr>
          <p:spPr>
            <a:xfrm>
              <a:off x="1304825" y="4034675"/>
              <a:ext cx="187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u="sng">
                  <a:solidFill>
                    <a:schemeClr val="hlink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4"/>
                </a:rPr>
                <a:t>https://www.nature.com/articles/s41467-021-21246-9</a:t>
              </a:r>
              <a:endParaRPr sz="110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754" name="Google Shape;754;g3f8cb7ed510_0_12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010825"/>
            <a:ext cx="4119801" cy="18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g3f8cb7ed510_0_1284"/>
          <p:cNvSpPr txBox="1">
            <a:spLocks noGrp="1"/>
          </p:cNvSpPr>
          <p:nvPr>
            <p:ph type="body" idx="1"/>
          </p:nvPr>
        </p:nvSpPr>
        <p:spPr>
          <a:xfrm>
            <a:off x="311700" y="1635400"/>
            <a:ext cx="3287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Paper original (2021)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f8cb7ed510_0_13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761" name="Google Shape;761;g3f8cb7ed510_0_1301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grpSp>
        <p:nvGrpSpPr>
          <p:cNvPr id="762" name="Google Shape;762;g3f8cb7ed510_0_1301"/>
          <p:cNvGrpSpPr/>
          <p:nvPr/>
        </p:nvGrpSpPr>
        <p:grpSpPr>
          <a:xfrm>
            <a:off x="4483675" y="3968300"/>
            <a:ext cx="2407425" cy="523200"/>
            <a:chOff x="4572000" y="3968300"/>
            <a:chExt cx="2407425" cy="523200"/>
          </a:xfrm>
        </p:grpSpPr>
        <p:pic>
          <p:nvPicPr>
            <p:cNvPr id="763" name="Google Shape;763;g3f8cb7ed510_0_13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72000" y="3968300"/>
              <a:ext cx="531525" cy="5108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g3f8cb7ed510_0_1301"/>
            <p:cNvSpPr txBox="1"/>
            <p:nvPr/>
          </p:nvSpPr>
          <p:spPr>
            <a:xfrm>
              <a:off x="5103525" y="3968300"/>
              <a:ext cx="187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u="sng">
                  <a:solidFill>
                    <a:schemeClr val="hlink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4"/>
                </a:rPr>
                <a:t>https://www.nature.com/articles/s41596-024-01045-4</a:t>
              </a:r>
              <a:endParaRPr sz="110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765" name="Google Shape;765;g3f8cb7ed510_0_13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3675" y="2010824"/>
            <a:ext cx="4589701" cy="1892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6" name="Google Shape;766;g3f8cb7ed510_0_1301"/>
          <p:cNvGrpSpPr/>
          <p:nvPr/>
        </p:nvGrpSpPr>
        <p:grpSpPr>
          <a:xfrm>
            <a:off x="311700" y="3968300"/>
            <a:ext cx="2407425" cy="523200"/>
            <a:chOff x="773300" y="4034675"/>
            <a:chExt cx="2407425" cy="523200"/>
          </a:xfrm>
        </p:grpSpPr>
        <p:pic>
          <p:nvPicPr>
            <p:cNvPr id="767" name="Google Shape;767;g3f8cb7ed510_0_13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3300" y="4034675"/>
              <a:ext cx="531525" cy="5108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8" name="Google Shape;768;g3f8cb7ed510_0_1301"/>
            <p:cNvSpPr txBox="1"/>
            <p:nvPr/>
          </p:nvSpPr>
          <p:spPr>
            <a:xfrm>
              <a:off x="1304825" y="4034675"/>
              <a:ext cx="1875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pt-BR" sz="1100" u="sng">
                  <a:solidFill>
                    <a:schemeClr val="hlink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/>
                </a:rPr>
                <a:t>https://www.nature.com/articles/s41467-021-21246-9</a:t>
              </a:r>
              <a:endParaRPr sz="110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769" name="Google Shape;769;g3f8cb7ed510_0_13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700" y="2010825"/>
            <a:ext cx="4119801" cy="18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g3f8cb7ed510_0_1301"/>
          <p:cNvSpPr txBox="1">
            <a:spLocks noGrp="1"/>
          </p:cNvSpPr>
          <p:nvPr>
            <p:ph type="body" idx="1"/>
          </p:nvPr>
        </p:nvSpPr>
        <p:spPr>
          <a:xfrm>
            <a:off x="311700" y="1635400"/>
            <a:ext cx="3287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Paper original (2021)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771" name="Google Shape;771;g3f8cb7ed510_0_1301"/>
          <p:cNvSpPr txBox="1">
            <a:spLocks noGrp="1"/>
          </p:cNvSpPr>
          <p:nvPr>
            <p:ph type="body" idx="1"/>
          </p:nvPr>
        </p:nvSpPr>
        <p:spPr>
          <a:xfrm>
            <a:off x="4483675" y="1635475"/>
            <a:ext cx="45003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Paper voltado para single-cell  (2024)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f8cb7ed510_0_13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777" name="Google Shape;777;g3f8cb7ed510_0_1316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778" name="Google Shape;778;g3f8cb7ed510_0_1316"/>
          <p:cNvPicPr preferRelativeResize="0"/>
          <p:nvPr/>
        </p:nvPicPr>
        <p:blipFill rotWithShape="1">
          <a:blip r:embed="rId3">
            <a:alphaModFix/>
          </a:blip>
          <a:srcRect l="6851" t="24472" r="6644" b="24756"/>
          <a:stretch/>
        </p:blipFill>
        <p:spPr>
          <a:xfrm>
            <a:off x="311700" y="1372313"/>
            <a:ext cx="3562975" cy="1693324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g3f8cb7ed510_0_1316"/>
          <p:cNvSpPr txBox="1">
            <a:spLocks noGrp="1"/>
          </p:cNvSpPr>
          <p:nvPr>
            <p:ph type="body" idx="1"/>
          </p:nvPr>
        </p:nvSpPr>
        <p:spPr>
          <a:xfrm>
            <a:off x="3874675" y="1376800"/>
            <a:ext cx="36924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Mapeamento de </a:t>
            </a:r>
            <a:r>
              <a:rPr lang="pt-BR" sz="1600" b="1">
                <a:solidFill>
                  <a:schemeClr val="dk1"/>
                </a:solidFill>
              </a:rPr>
              <a:t>ligantes</a:t>
            </a:r>
            <a:r>
              <a:rPr lang="pt-BR" sz="1600">
                <a:solidFill>
                  <a:schemeClr val="dk1"/>
                </a:solidFill>
              </a:rPr>
              <a:t> e </a:t>
            </a:r>
            <a:r>
              <a:rPr lang="pt-BR" sz="1600" b="1">
                <a:solidFill>
                  <a:schemeClr val="dk1"/>
                </a:solidFill>
              </a:rPr>
              <a:t>receptores</a:t>
            </a:r>
            <a:r>
              <a:rPr lang="pt-BR" sz="1600">
                <a:solidFill>
                  <a:schemeClr val="dk1"/>
                </a:solidFill>
              </a:rPr>
              <a:t> entre as células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f8cb7ed510_0_133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785" name="Google Shape;785;g3f8cb7ed510_0_1339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786" name="Google Shape;786;g3f8cb7ed510_0_1339"/>
          <p:cNvPicPr preferRelativeResize="0"/>
          <p:nvPr/>
        </p:nvPicPr>
        <p:blipFill rotWithShape="1">
          <a:blip r:embed="rId3">
            <a:alphaModFix/>
          </a:blip>
          <a:srcRect l="6851" t="24472" r="6644" b="24756"/>
          <a:stretch/>
        </p:blipFill>
        <p:spPr>
          <a:xfrm>
            <a:off x="311700" y="1372313"/>
            <a:ext cx="3562975" cy="1693324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g3f8cb7ed510_0_1339"/>
          <p:cNvSpPr txBox="1">
            <a:spLocks noGrp="1"/>
          </p:cNvSpPr>
          <p:nvPr>
            <p:ph type="body" idx="1"/>
          </p:nvPr>
        </p:nvSpPr>
        <p:spPr>
          <a:xfrm>
            <a:off x="3874675" y="1376800"/>
            <a:ext cx="36924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Mapeamento de </a:t>
            </a:r>
            <a:r>
              <a:rPr lang="pt-BR" sz="1600" b="1">
                <a:solidFill>
                  <a:schemeClr val="dk1"/>
                </a:solidFill>
              </a:rPr>
              <a:t>ligantes</a:t>
            </a:r>
            <a:r>
              <a:rPr lang="pt-BR" sz="1600">
                <a:solidFill>
                  <a:schemeClr val="dk1"/>
                </a:solidFill>
              </a:rPr>
              <a:t> e </a:t>
            </a:r>
            <a:r>
              <a:rPr lang="pt-BR" sz="1600" b="1">
                <a:solidFill>
                  <a:schemeClr val="dk1"/>
                </a:solidFill>
              </a:rPr>
              <a:t>receptores</a:t>
            </a:r>
            <a:r>
              <a:rPr lang="pt-BR" sz="1600">
                <a:solidFill>
                  <a:schemeClr val="dk1"/>
                </a:solidFill>
              </a:rPr>
              <a:t> entre as células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788" name="Google Shape;788;g3f8cb7ed510_0_1339"/>
          <p:cNvSpPr txBox="1">
            <a:spLocks noGrp="1"/>
          </p:cNvSpPr>
          <p:nvPr>
            <p:ph type="body" idx="1"/>
          </p:nvPr>
        </p:nvSpPr>
        <p:spPr>
          <a:xfrm>
            <a:off x="3874675" y="2116600"/>
            <a:ext cx="3692400" cy="13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Em single-cell: não sabemos quando as células são vizinhas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RNAseq espacial: sabemos quando os spots são </a:t>
            </a:r>
            <a:r>
              <a:rPr lang="pt-BR" sz="1600" b="1">
                <a:solidFill>
                  <a:schemeClr val="dk1"/>
                </a:solidFill>
              </a:rPr>
              <a:t>vizinhos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f8cb7ed510_0_13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794" name="Google Shape;794;g3f8cb7ed510_0_1348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795" name="Google Shape;795;g3f8cb7ed510_0_1348"/>
          <p:cNvPicPr preferRelativeResize="0"/>
          <p:nvPr/>
        </p:nvPicPr>
        <p:blipFill rotWithShape="1">
          <a:blip r:embed="rId3">
            <a:alphaModFix/>
          </a:blip>
          <a:srcRect l="6851" t="24472" r="6644" b="24756"/>
          <a:stretch/>
        </p:blipFill>
        <p:spPr>
          <a:xfrm>
            <a:off x="311700" y="1372313"/>
            <a:ext cx="3562975" cy="1693324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g3f8cb7ed510_0_1348"/>
          <p:cNvSpPr txBox="1">
            <a:spLocks noGrp="1"/>
          </p:cNvSpPr>
          <p:nvPr>
            <p:ph type="body" idx="1"/>
          </p:nvPr>
        </p:nvSpPr>
        <p:spPr>
          <a:xfrm>
            <a:off x="3874675" y="1376800"/>
            <a:ext cx="36924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Mapeamento de </a:t>
            </a:r>
            <a:r>
              <a:rPr lang="pt-BR" sz="1600" b="1">
                <a:solidFill>
                  <a:schemeClr val="dk1"/>
                </a:solidFill>
              </a:rPr>
              <a:t>ligantes</a:t>
            </a:r>
            <a:r>
              <a:rPr lang="pt-BR" sz="1600">
                <a:solidFill>
                  <a:schemeClr val="dk1"/>
                </a:solidFill>
              </a:rPr>
              <a:t> e </a:t>
            </a:r>
            <a:r>
              <a:rPr lang="pt-BR" sz="1600" b="1">
                <a:solidFill>
                  <a:schemeClr val="dk1"/>
                </a:solidFill>
              </a:rPr>
              <a:t>receptores</a:t>
            </a:r>
            <a:r>
              <a:rPr lang="pt-BR" sz="1600">
                <a:solidFill>
                  <a:schemeClr val="dk1"/>
                </a:solidFill>
              </a:rPr>
              <a:t> entre as células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797" name="Google Shape;797;g3f8cb7ed510_0_1348"/>
          <p:cNvSpPr txBox="1">
            <a:spLocks noGrp="1"/>
          </p:cNvSpPr>
          <p:nvPr>
            <p:ph type="body" idx="1"/>
          </p:nvPr>
        </p:nvSpPr>
        <p:spPr>
          <a:xfrm>
            <a:off x="3874675" y="2116600"/>
            <a:ext cx="3692400" cy="13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Em single-cell: não sabemos quando as células são vizinhas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RNAseq espacial: sabemos quando os spots são </a:t>
            </a:r>
            <a:r>
              <a:rPr lang="pt-BR" sz="1600" b="1">
                <a:solidFill>
                  <a:schemeClr val="dk1"/>
                </a:solidFill>
              </a:rPr>
              <a:t>vizinhos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798" name="Google Shape;798;g3f8cb7ed510_0_1348"/>
          <p:cNvSpPr txBox="1">
            <a:spLocks noGrp="1"/>
          </p:cNvSpPr>
          <p:nvPr>
            <p:ph type="body" idx="1"/>
          </p:nvPr>
        </p:nvSpPr>
        <p:spPr>
          <a:xfrm>
            <a:off x="311700" y="3985600"/>
            <a:ext cx="84912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1">
                <a:solidFill>
                  <a:schemeClr val="dk1"/>
                </a:solidFill>
              </a:rPr>
              <a:t>Limitação:</a:t>
            </a:r>
            <a:r>
              <a:rPr lang="pt-BR" sz="1600">
                <a:solidFill>
                  <a:schemeClr val="dk1"/>
                </a:solidFill>
              </a:rPr>
              <a:t> o CellChat não é otimizado para RNAseq espacial, mas sim single-cell. Vamos precisar fazer uma imputação dos dados para a demonstração de aula.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f8cb7ed510_0_13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804" name="Google Shape;804;g3f8cb7ed510_0_1357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05" name="Google Shape;805;g3f8cb7ed510_0_13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25" y="1858325"/>
            <a:ext cx="14763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g3f8cb7ed510_0_13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800" y="2281675"/>
            <a:ext cx="13335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g3f8cb7ed510_0_1357"/>
          <p:cNvSpPr txBox="1">
            <a:spLocks noGrp="1"/>
          </p:cNvSpPr>
          <p:nvPr>
            <p:ph type="body" idx="1"/>
          </p:nvPr>
        </p:nvSpPr>
        <p:spPr>
          <a:xfrm>
            <a:off x="70340" y="1329734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Dados single-cell ou espacial</a:t>
            </a:r>
            <a:endParaRPr sz="1300" b="1">
              <a:solidFill>
                <a:schemeClr val="dk1"/>
              </a:solidFill>
            </a:endParaRPr>
          </a:p>
        </p:txBody>
      </p:sp>
      <p:sp>
        <p:nvSpPr>
          <p:cNvPr id="808" name="Google Shape;808;g3f8cb7ed510_0_1357"/>
          <p:cNvSpPr txBox="1">
            <a:spLocks noGrp="1"/>
          </p:cNvSpPr>
          <p:nvPr>
            <p:ph type="body" idx="1"/>
          </p:nvPr>
        </p:nvSpPr>
        <p:spPr>
          <a:xfrm>
            <a:off x="1640240" y="1717809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BD ligante e receptores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f8cb7ed510_0_137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814" name="Google Shape;814;g3f8cb7ed510_0_1375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15" name="Google Shape;815;g3f8cb7ed510_0_13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25" y="1858325"/>
            <a:ext cx="14763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g3f8cb7ed510_0_13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800" y="2281675"/>
            <a:ext cx="13335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g3f8cb7ed510_0_1375"/>
          <p:cNvSpPr txBox="1">
            <a:spLocks noGrp="1"/>
          </p:cNvSpPr>
          <p:nvPr>
            <p:ph type="body" idx="1"/>
          </p:nvPr>
        </p:nvSpPr>
        <p:spPr>
          <a:xfrm>
            <a:off x="70340" y="1329734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Dados single-cell ou espacial</a:t>
            </a:r>
            <a:endParaRPr sz="1300" b="1">
              <a:solidFill>
                <a:schemeClr val="dk1"/>
              </a:solidFill>
            </a:endParaRPr>
          </a:p>
        </p:txBody>
      </p:sp>
      <p:sp>
        <p:nvSpPr>
          <p:cNvPr id="818" name="Google Shape;818;g3f8cb7ed510_0_1375"/>
          <p:cNvSpPr txBox="1">
            <a:spLocks noGrp="1"/>
          </p:cNvSpPr>
          <p:nvPr>
            <p:ph type="body" idx="1"/>
          </p:nvPr>
        </p:nvSpPr>
        <p:spPr>
          <a:xfrm>
            <a:off x="1640240" y="1717809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BD ligante e receptores</a:t>
            </a:r>
            <a:endParaRPr sz="1300" b="1">
              <a:solidFill>
                <a:schemeClr val="dk1"/>
              </a:solidFill>
            </a:endParaRPr>
          </a:p>
        </p:txBody>
      </p:sp>
      <p:cxnSp>
        <p:nvCxnSpPr>
          <p:cNvPr id="819" name="Google Shape;819;g3f8cb7ed510_0_1375"/>
          <p:cNvCxnSpPr/>
          <p:nvPr/>
        </p:nvCxnSpPr>
        <p:spPr>
          <a:xfrm>
            <a:off x="3092557" y="2281675"/>
            <a:ext cx="470400" cy="0"/>
          </a:xfrm>
          <a:prstGeom prst="straightConnector1">
            <a:avLst/>
          </a:prstGeom>
          <a:noFill/>
          <a:ln w="38100" cap="flat" cmpd="sng">
            <a:solidFill>
              <a:srgbClr val="783F04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20" name="Google Shape;820;g3f8cb7ed510_0_13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8332" y="945050"/>
            <a:ext cx="1230790" cy="18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g3f8cb7ed510_0_13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9425" y="2281668"/>
            <a:ext cx="1448982" cy="2546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f8cb7ed510_0_138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827" name="Google Shape;827;g3f8cb7ed510_0_1389"/>
          <p:cNvSpPr txBox="1">
            <a:spLocks noGrp="1"/>
          </p:cNvSpPr>
          <p:nvPr>
            <p:ph type="body" idx="1"/>
          </p:nvPr>
        </p:nvSpPr>
        <p:spPr>
          <a:xfrm>
            <a:off x="311700" y="807100"/>
            <a:ext cx="84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CellChat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828" name="Google Shape;828;g3f8cb7ed510_0_13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25" y="1858325"/>
            <a:ext cx="14763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g3f8cb7ed510_0_13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800" y="2281675"/>
            <a:ext cx="13335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g3f8cb7ed510_0_1389"/>
          <p:cNvSpPr txBox="1">
            <a:spLocks noGrp="1"/>
          </p:cNvSpPr>
          <p:nvPr>
            <p:ph type="body" idx="1"/>
          </p:nvPr>
        </p:nvSpPr>
        <p:spPr>
          <a:xfrm>
            <a:off x="70340" y="1329734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Dados single-cell ou espacial</a:t>
            </a:r>
            <a:endParaRPr sz="1300" b="1">
              <a:solidFill>
                <a:schemeClr val="dk1"/>
              </a:solidFill>
            </a:endParaRPr>
          </a:p>
        </p:txBody>
      </p:sp>
      <p:sp>
        <p:nvSpPr>
          <p:cNvPr id="831" name="Google Shape;831;g3f8cb7ed510_0_1389"/>
          <p:cNvSpPr txBox="1">
            <a:spLocks noGrp="1"/>
          </p:cNvSpPr>
          <p:nvPr>
            <p:ph type="body" idx="1"/>
          </p:nvPr>
        </p:nvSpPr>
        <p:spPr>
          <a:xfrm>
            <a:off x="1640240" y="1717809"/>
            <a:ext cx="15699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BD ligante e receptores</a:t>
            </a:r>
            <a:endParaRPr sz="1300" b="1">
              <a:solidFill>
                <a:schemeClr val="dk1"/>
              </a:solidFill>
            </a:endParaRPr>
          </a:p>
        </p:txBody>
      </p:sp>
      <p:cxnSp>
        <p:nvCxnSpPr>
          <p:cNvPr id="832" name="Google Shape;832;g3f8cb7ed510_0_1389"/>
          <p:cNvCxnSpPr/>
          <p:nvPr/>
        </p:nvCxnSpPr>
        <p:spPr>
          <a:xfrm>
            <a:off x="3092557" y="2281675"/>
            <a:ext cx="470400" cy="0"/>
          </a:xfrm>
          <a:prstGeom prst="straightConnector1">
            <a:avLst/>
          </a:prstGeom>
          <a:noFill/>
          <a:ln w="38100" cap="flat" cmpd="sng">
            <a:solidFill>
              <a:srgbClr val="783F04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3" name="Google Shape;833;g3f8cb7ed510_0_13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8332" y="945050"/>
            <a:ext cx="1230790" cy="18705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4" name="Google Shape;834;g3f8cb7ed510_0_1389"/>
          <p:cNvCxnSpPr/>
          <p:nvPr/>
        </p:nvCxnSpPr>
        <p:spPr>
          <a:xfrm>
            <a:off x="6067191" y="2281675"/>
            <a:ext cx="470400" cy="0"/>
          </a:xfrm>
          <a:prstGeom prst="straightConnector1">
            <a:avLst/>
          </a:prstGeom>
          <a:noFill/>
          <a:ln w="38100" cap="flat" cmpd="sng">
            <a:solidFill>
              <a:srgbClr val="783F04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5" name="Google Shape;835;g3f8cb7ed510_0_13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9425" y="2281668"/>
            <a:ext cx="1448982" cy="254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g3f8cb7ed510_0_13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43032" y="1858325"/>
            <a:ext cx="2383376" cy="2181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f8cb7ed510_0_49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Vinheta</a:t>
            </a:r>
            <a:endParaRPr sz="3100" b="1"/>
          </a:p>
        </p:txBody>
      </p:sp>
      <p:sp>
        <p:nvSpPr>
          <p:cNvPr id="842" name="Google Shape;842;g3f8cb7ed510_0_490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Abrir vinheta na sua pasta local.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43" name="Google Shape;843;g3f8cb7ed510_0_4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175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g3f8cb7ed510_0_490"/>
          <p:cNvSpPr txBox="1"/>
          <p:nvPr/>
        </p:nvSpPr>
        <p:spPr>
          <a:xfrm>
            <a:off x="6941700" y="3509700"/>
            <a:ext cx="1875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https://flaviogckessler.github.io/Curso_ST/vinhetas/CellChat_Comunicacao_Celular_PathwaySpace.html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5" name="Google Shape;845;g3f8cb7ed510_0_490" title="qrcode_CellCha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g3f8cb7ed510_0_4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400" y="1633275"/>
            <a:ext cx="6105374" cy="2868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f8cb7ed510_0_140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852" name="Google Shape;852;g3f8cb7ed510_0_140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g3f8cb7ed510_0_14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31962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" name="Google Shape;858;g3f8cb7ed510_0_166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g3f8cb7ed510_0_16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531962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g3f8cb7ed510_0_1662"/>
          <p:cNvSpPr txBox="1"/>
          <p:nvPr/>
        </p:nvSpPr>
        <p:spPr>
          <a:xfrm>
            <a:off x="4703025" y="36232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Setar diretório de trabalho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Organizar pastas para salvar arquivos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1" name="Google Shape;861;g3f8cb7ed510_0_16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g3f8cb7ed510_0_166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g3f8cb7ed510_0_166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868" name="Google Shape;868;g3f8cb7ed510_0_16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4260300" cy="428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g3f8cb7ed510_0_168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g3f8cb7ed510_0_168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875" name="Google Shape;875;g3f8cb7ed510_0_16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4260300" cy="4285306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g3f8cb7ed510_0_1681"/>
          <p:cNvSpPr txBox="1"/>
          <p:nvPr/>
        </p:nvSpPr>
        <p:spPr>
          <a:xfrm>
            <a:off x="2656700" y="379238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7" name="Google Shape;877;g3f8cb7ed510_0_1681"/>
          <p:cNvSpPr txBox="1"/>
          <p:nvPr/>
        </p:nvSpPr>
        <p:spPr>
          <a:xfrm>
            <a:off x="3773825" y="1932513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Conferir versões dos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Google Shape;882;g3f8cb7ed510_0_168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g3f8cb7ed510_0_168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884" name="Google Shape;884;g3f8cb7ed510_0_16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776025" cy="367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g3f8cb7ed510_0_170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g3f8cb7ed510_0_17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891" name="Google Shape;891;g3f8cb7ed510_0_17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776025" cy="3673274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g3f8cb7ed510_0_1701"/>
          <p:cNvSpPr txBox="1"/>
          <p:nvPr/>
        </p:nvSpPr>
        <p:spPr>
          <a:xfrm>
            <a:off x="4278025" y="17389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dado espacial brain.RDS salvo previamente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93" name="Google Shape;893;g3f8cb7ed510_0_1701"/>
          <p:cNvSpPr txBox="1"/>
          <p:nvPr/>
        </p:nvSpPr>
        <p:spPr>
          <a:xfrm>
            <a:off x="5041925" y="23852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crop: apenas seção anterior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g3f8cb7ed510_0_171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g3f8cb7ed510_0_171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900" name="Google Shape;900;g3f8cb7ed510_0_17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776025" cy="367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g3f8cb7ed510_0_17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2598" y="3137900"/>
            <a:ext cx="5751401" cy="18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g3f8cb7ed510_0_1710"/>
          <p:cNvSpPr txBox="1"/>
          <p:nvPr/>
        </p:nvSpPr>
        <p:spPr>
          <a:xfrm>
            <a:off x="4278025" y="17389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dado espacial brain.RDS salvo previamente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3" name="Google Shape;903;g3f8cb7ed510_0_1710"/>
          <p:cNvSpPr txBox="1"/>
          <p:nvPr/>
        </p:nvSpPr>
        <p:spPr>
          <a:xfrm>
            <a:off x="5041925" y="23852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crop: apenas seção anterior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g3f8cb7ed510_0_171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g3f8cb7ed510_0_171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910" name="Google Shape;910;g3f8cb7ed510_0_1719"/>
          <p:cNvPicPr preferRelativeResize="0"/>
          <p:nvPr/>
        </p:nvPicPr>
        <p:blipFill rotWithShape="1">
          <a:blip r:embed="rId4">
            <a:alphaModFix/>
          </a:blip>
          <a:srcRect t="28047"/>
          <a:stretch/>
        </p:blipFill>
        <p:spPr>
          <a:xfrm>
            <a:off x="311700" y="705550"/>
            <a:ext cx="5539600" cy="29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g3f8cb7ed510_0_1719"/>
          <p:cNvSpPr txBox="1"/>
          <p:nvPr/>
        </p:nvSpPr>
        <p:spPr>
          <a:xfrm>
            <a:off x="5851300" y="1074650"/>
            <a:ext cx="3000000" cy="3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Dados CellChat: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data.input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matriz normalizada de genes por spots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meta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rótulos dos clusters e das amostras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spatial.locs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coordenadas espaciais em resolução completa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spatial.factors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fatores usados para converter pixels em micrômetros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" name="Google Shape;916;g3f8cb7ed510_0_174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g3f8cb7ed510_0_174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pic>
        <p:nvPicPr>
          <p:cNvPr id="918" name="Google Shape;918;g3f8cb7ed510_0_1749"/>
          <p:cNvPicPr preferRelativeResize="0"/>
          <p:nvPr/>
        </p:nvPicPr>
        <p:blipFill rotWithShape="1">
          <a:blip r:embed="rId4">
            <a:alphaModFix/>
          </a:blip>
          <a:srcRect t="28047"/>
          <a:stretch/>
        </p:blipFill>
        <p:spPr>
          <a:xfrm>
            <a:off x="311700" y="705550"/>
            <a:ext cx="5539600" cy="29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g3f8cb7ed510_0_1749"/>
          <p:cNvSpPr txBox="1"/>
          <p:nvPr/>
        </p:nvSpPr>
        <p:spPr>
          <a:xfrm>
            <a:off x="5851300" y="1074650"/>
            <a:ext cx="3000000" cy="3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Dados CellChat: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data.input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matriz normalizada de genes por spots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meta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rótulos dos clusters e das amostras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spatial.locs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coordenadas espaciais em resolução completa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spatial.factors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fatores usados para converter pixels em micrômetros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20" name="Google Shape;920;g3f8cb7ed510_0_17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9300" y="2741900"/>
            <a:ext cx="1425800" cy="223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g3f8cb7ed510_0_176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g3f8cb7ed510_0_176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sp>
        <p:nvSpPr>
          <p:cNvPr id="927" name="Google Shape;927;g3f8cb7ed510_0_1767"/>
          <p:cNvSpPr txBox="1"/>
          <p:nvPr/>
        </p:nvSpPr>
        <p:spPr>
          <a:xfrm>
            <a:off x="5851300" y="1074650"/>
            <a:ext cx="3000000" cy="3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Dados CellChat: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data.input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matriz normalizada de genes por spots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meta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rótulos dos clusters e das amostras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spatial.locs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coordenadas espaciais em resolução completa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spatial.factors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fatores usados para converter pixels em micrômetros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28" name="Google Shape;928;g3f8cb7ed510_0_1767"/>
          <p:cNvSpPr/>
          <p:nvPr/>
        </p:nvSpPr>
        <p:spPr>
          <a:xfrm>
            <a:off x="470375" y="2363600"/>
            <a:ext cx="1234800" cy="305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929" name="Google Shape;929;g3f8cb7ed510_0_1767"/>
          <p:cNvGrpSpPr/>
          <p:nvPr/>
        </p:nvGrpSpPr>
        <p:grpSpPr>
          <a:xfrm>
            <a:off x="311700" y="712925"/>
            <a:ext cx="5546501" cy="3230021"/>
            <a:chOff x="311700" y="712925"/>
            <a:chExt cx="5546501" cy="3230021"/>
          </a:xfrm>
        </p:grpSpPr>
        <p:pic>
          <p:nvPicPr>
            <p:cNvPr id="930" name="Google Shape;930;g3f8cb7ed510_0_17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1700" y="712925"/>
              <a:ext cx="5546501" cy="32300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1" name="Google Shape;931;g3f8cb7ed510_0_176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0375" y="3668050"/>
              <a:ext cx="895275" cy="178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" name="Google Shape;936;g3f8cb7ed510_0_178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g3f8cb7ed510_0_178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sp>
        <p:nvSpPr>
          <p:cNvPr id="938" name="Google Shape;938;g3f8cb7ed510_0_1780"/>
          <p:cNvSpPr txBox="1"/>
          <p:nvPr/>
        </p:nvSpPr>
        <p:spPr>
          <a:xfrm>
            <a:off x="5851300" y="1074650"/>
            <a:ext cx="3000000" cy="3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Dados CellChat: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data.input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matriz normalizada de genes por spots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meta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rótulos dos clusters e das amostras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spatial.locs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coordenadas espaciais em resolução completa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spatial.factors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fatores usados para converter pixels em micrômetros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9" name="Google Shape;939;g3f8cb7ed510_0_1780"/>
          <p:cNvSpPr/>
          <p:nvPr/>
        </p:nvSpPr>
        <p:spPr>
          <a:xfrm>
            <a:off x="470375" y="2363600"/>
            <a:ext cx="1234800" cy="305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940" name="Google Shape;940;g3f8cb7ed510_0_1780"/>
          <p:cNvGrpSpPr/>
          <p:nvPr/>
        </p:nvGrpSpPr>
        <p:grpSpPr>
          <a:xfrm>
            <a:off x="311700" y="712925"/>
            <a:ext cx="5546501" cy="3230021"/>
            <a:chOff x="311700" y="712925"/>
            <a:chExt cx="5546501" cy="3230021"/>
          </a:xfrm>
        </p:grpSpPr>
        <p:pic>
          <p:nvPicPr>
            <p:cNvPr id="941" name="Google Shape;941;g3f8cb7ed510_0_178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1700" y="712925"/>
              <a:ext cx="5546501" cy="32300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2" name="Google Shape;942;g3f8cb7ed510_0_178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0375" y="3668050"/>
              <a:ext cx="895275" cy="178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3" name="Google Shape;943;g3f8cb7ed510_0_1780"/>
          <p:cNvSpPr/>
          <p:nvPr/>
        </p:nvSpPr>
        <p:spPr>
          <a:xfrm>
            <a:off x="470375" y="2351543"/>
            <a:ext cx="1234800" cy="258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Google Shape;948;g3f8cb7ed510_0_179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g3f8cb7ed510_0_179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passos iniciais</a:t>
            </a:r>
            <a:endParaRPr sz="2000" b="1"/>
          </a:p>
        </p:txBody>
      </p:sp>
      <p:sp>
        <p:nvSpPr>
          <p:cNvPr id="950" name="Google Shape;950;g3f8cb7ed510_0_1793"/>
          <p:cNvSpPr txBox="1"/>
          <p:nvPr/>
        </p:nvSpPr>
        <p:spPr>
          <a:xfrm>
            <a:off x="5851300" y="1074650"/>
            <a:ext cx="3000000" cy="32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Dados CellChat: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data.input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matriz normalizada de genes por spots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meta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rótulos dos clusters e das amostras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spatial.locs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coordenadas espaciais em resolução completa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b="1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spatial.factors</a:t>
            </a:r>
            <a:r>
              <a:rPr lang="pt-BR">
                <a:solidFill>
                  <a:srgbClr val="333333"/>
                </a:solidFill>
                <a:highlight>
                  <a:srgbClr val="E06666"/>
                </a:highlight>
                <a:latin typeface="Proxima Nova"/>
                <a:ea typeface="Proxima Nova"/>
                <a:cs typeface="Proxima Nova"/>
                <a:sym typeface="Proxima Nova"/>
              </a:rPr>
              <a:t>: fatores usados para converter pixels em micrômetros</a:t>
            </a:r>
            <a:endParaRPr>
              <a:solidFill>
                <a:srgbClr val="333333"/>
              </a:solidFill>
              <a:highlight>
                <a:srgbClr val="E06666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1" name="Google Shape;951;g3f8cb7ed510_0_1793"/>
          <p:cNvSpPr/>
          <p:nvPr/>
        </p:nvSpPr>
        <p:spPr>
          <a:xfrm>
            <a:off x="470375" y="2363600"/>
            <a:ext cx="1234800" cy="305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952" name="Google Shape;952;g3f8cb7ed510_0_1793"/>
          <p:cNvGrpSpPr/>
          <p:nvPr/>
        </p:nvGrpSpPr>
        <p:grpSpPr>
          <a:xfrm>
            <a:off x="311700" y="712925"/>
            <a:ext cx="5546501" cy="3230021"/>
            <a:chOff x="311700" y="712925"/>
            <a:chExt cx="5546501" cy="3230021"/>
          </a:xfrm>
        </p:grpSpPr>
        <p:pic>
          <p:nvPicPr>
            <p:cNvPr id="953" name="Google Shape;953;g3f8cb7ed510_0_17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1700" y="712925"/>
              <a:ext cx="5546501" cy="32300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4" name="Google Shape;954;g3f8cb7ed510_0_17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0375" y="3668050"/>
              <a:ext cx="895275" cy="178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55" name="Google Shape;955;g3f8cb7ed510_0_17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4069363"/>
            <a:ext cx="2238375" cy="39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g3f8cb7ed510_0_17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79500" y="3588350"/>
            <a:ext cx="2971800" cy="13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g3f8cb7ed510_0_1793"/>
          <p:cNvSpPr/>
          <p:nvPr/>
        </p:nvSpPr>
        <p:spPr>
          <a:xfrm>
            <a:off x="470375" y="2351543"/>
            <a:ext cx="1234800" cy="258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g3f8cb7ed510_0_180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g3f8cb7ed510_0_180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964" name="Google Shape;964;g3f8cb7ed510_0_18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75" y="712925"/>
            <a:ext cx="6430924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g3f8cb7ed510_0_183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g3f8cb7ed510_0_183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971" name="Google Shape;971;g3f8cb7ed510_0_18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75" y="712925"/>
            <a:ext cx="6430924" cy="4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g3f8cb7ed510_0_18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7425" y="1281775"/>
            <a:ext cx="3072099" cy="139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" name="Google Shape;977;g3f8cb7ed510_0_184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g3f8cb7ed510_0_184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979" name="Google Shape;979;g3f8cb7ed510_0_18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75" y="712925"/>
            <a:ext cx="6430924" cy="4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g3f8cb7ed510_0_18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7425" y="1281775"/>
            <a:ext cx="3072099" cy="13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g3f8cb7ed510_0_18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6600" y="3036625"/>
            <a:ext cx="4326926" cy="19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Google Shape;986;g3f8cb7ed510_0_185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g3f8cb7ed510_0_185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988" name="Google Shape;988;g3f8cb7ed510_0_18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7084875" cy="22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" name="Google Shape;993;g3f8cb7ed510_0_186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g3f8cb7ed510_0_18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995" name="Google Shape;995;g3f8cb7ed510_0_18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7084875" cy="22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g3f8cb7ed510_0_1862"/>
          <p:cNvSpPr txBox="1"/>
          <p:nvPr/>
        </p:nvSpPr>
        <p:spPr>
          <a:xfrm>
            <a:off x="5226900" y="21553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Essa etapa pode demorar alguns minutos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g3f8cb7ed510_0_187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g3f8cb7ed510_0_187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1003" name="Google Shape;1003;g3f8cb7ed510_0_18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7084875" cy="22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g3f8cb7ed510_0_18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063425"/>
            <a:ext cx="7154475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g3f8cb7ed510_0_1870"/>
          <p:cNvSpPr txBox="1"/>
          <p:nvPr/>
        </p:nvSpPr>
        <p:spPr>
          <a:xfrm>
            <a:off x="5226900" y="21553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Essa etapa pode demorar alguns minutos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0" name="Google Shape;1010;g3f8cb7ed510_0_1878"/>
          <p:cNvGrpSpPr/>
          <p:nvPr/>
        </p:nvGrpSpPr>
        <p:grpSpPr>
          <a:xfrm>
            <a:off x="311700" y="712925"/>
            <a:ext cx="6061824" cy="1959850"/>
            <a:chOff x="311700" y="712925"/>
            <a:chExt cx="6061824" cy="1959850"/>
          </a:xfrm>
        </p:grpSpPr>
        <p:pic>
          <p:nvPicPr>
            <p:cNvPr id="1011" name="Google Shape;1011;g3f8cb7ed510_0_1878"/>
            <p:cNvPicPr preferRelativeResize="0"/>
            <p:nvPr/>
          </p:nvPicPr>
          <p:blipFill rotWithShape="1">
            <a:blip r:embed="rId3">
              <a:alphaModFix/>
            </a:blip>
            <a:srcRect b="86038"/>
            <a:stretch/>
          </p:blipFill>
          <p:spPr>
            <a:xfrm>
              <a:off x="311700" y="712925"/>
              <a:ext cx="6061824" cy="3617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12" name="Google Shape;1012;g3f8cb7ed510_0_1878"/>
            <p:cNvGrpSpPr/>
            <p:nvPr/>
          </p:nvGrpSpPr>
          <p:grpSpPr>
            <a:xfrm>
              <a:off x="311700" y="1074650"/>
              <a:ext cx="6061824" cy="1598125"/>
              <a:chOff x="311700" y="1074650"/>
              <a:chExt cx="6061824" cy="1598125"/>
            </a:xfrm>
          </p:grpSpPr>
          <p:pic>
            <p:nvPicPr>
              <p:cNvPr id="1013" name="Google Shape;1013;g3f8cb7ed510_0_1878"/>
              <p:cNvPicPr preferRelativeResize="0"/>
              <p:nvPr/>
            </p:nvPicPr>
            <p:blipFill rotWithShape="1">
              <a:blip r:embed="rId3">
                <a:alphaModFix/>
              </a:blip>
              <a:srcRect t="38313"/>
              <a:stretch/>
            </p:blipFill>
            <p:spPr>
              <a:xfrm>
                <a:off x="311700" y="1074650"/>
                <a:ext cx="6061824" cy="1598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4" name="Google Shape;1014;g3f8cb7ed510_0_1878"/>
              <p:cNvSpPr/>
              <p:nvPr/>
            </p:nvSpPr>
            <p:spPr>
              <a:xfrm>
                <a:off x="2041289" y="1718979"/>
                <a:ext cx="235200" cy="1764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  <p:pic>
        <p:nvPicPr>
          <p:cNvPr id="1015" name="Google Shape;1015;g3f8cb7ed510_0_1878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g3f8cb7ed510_0_187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1" name="Google Shape;1021;g3f8cb7ed510_0_1947"/>
          <p:cNvGrpSpPr/>
          <p:nvPr/>
        </p:nvGrpSpPr>
        <p:grpSpPr>
          <a:xfrm>
            <a:off x="311700" y="712925"/>
            <a:ext cx="6061824" cy="1959850"/>
            <a:chOff x="311700" y="712925"/>
            <a:chExt cx="6061824" cy="1959850"/>
          </a:xfrm>
        </p:grpSpPr>
        <p:pic>
          <p:nvPicPr>
            <p:cNvPr id="1022" name="Google Shape;1022;g3f8cb7ed510_0_1947"/>
            <p:cNvPicPr preferRelativeResize="0"/>
            <p:nvPr/>
          </p:nvPicPr>
          <p:blipFill rotWithShape="1">
            <a:blip r:embed="rId3">
              <a:alphaModFix/>
            </a:blip>
            <a:srcRect b="86038"/>
            <a:stretch/>
          </p:blipFill>
          <p:spPr>
            <a:xfrm>
              <a:off x="311700" y="712925"/>
              <a:ext cx="6061824" cy="3617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23" name="Google Shape;1023;g3f8cb7ed510_0_1947"/>
            <p:cNvGrpSpPr/>
            <p:nvPr/>
          </p:nvGrpSpPr>
          <p:grpSpPr>
            <a:xfrm>
              <a:off x="311700" y="1074650"/>
              <a:ext cx="6061824" cy="1598125"/>
              <a:chOff x="311700" y="1074650"/>
              <a:chExt cx="6061824" cy="1598125"/>
            </a:xfrm>
          </p:grpSpPr>
          <p:pic>
            <p:nvPicPr>
              <p:cNvPr id="1024" name="Google Shape;1024;g3f8cb7ed510_0_1947"/>
              <p:cNvPicPr preferRelativeResize="0"/>
              <p:nvPr/>
            </p:nvPicPr>
            <p:blipFill rotWithShape="1">
              <a:blip r:embed="rId3">
                <a:alphaModFix/>
              </a:blip>
              <a:srcRect t="38313"/>
              <a:stretch/>
            </p:blipFill>
            <p:spPr>
              <a:xfrm>
                <a:off x="311700" y="1074650"/>
                <a:ext cx="6061824" cy="1598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5" name="Google Shape;1025;g3f8cb7ed510_0_1947"/>
              <p:cNvSpPr/>
              <p:nvPr/>
            </p:nvSpPr>
            <p:spPr>
              <a:xfrm>
                <a:off x="2041289" y="1718979"/>
                <a:ext cx="235200" cy="1764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  <p:pic>
        <p:nvPicPr>
          <p:cNvPr id="1026" name="Google Shape;1026;g3f8cb7ed510_0_194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g3f8cb7ed510_0_194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sp>
        <p:nvSpPr>
          <p:cNvPr id="1028" name="Google Shape;1028;g3f8cb7ed510_0_1947"/>
          <p:cNvSpPr txBox="1"/>
          <p:nvPr/>
        </p:nvSpPr>
        <p:spPr>
          <a:xfrm>
            <a:off x="360025" y="2672775"/>
            <a:ext cx="8491200" cy="11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Restrição espacial: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Dentro os parâmetros informa-se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interaction.range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 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contac.range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iguais a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100µm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Definindo um ponto de corte para comunicações celulares (esses valores podem ser alterados)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oogle Shape;1033;g3f8cb7ed510_0_1895"/>
          <p:cNvGrpSpPr/>
          <p:nvPr/>
        </p:nvGrpSpPr>
        <p:grpSpPr>
          <a:xfrm>
            <a:off x="311700" y="712925"/>
            <a:ext cx="6061824" cy="1959850"/>
            <a:chOff x="311700" y="712925"/>
            <a:chExt cx="6061824" cy="1959850"/>
          </a:xfrm>
        </p:grpSpPr>
        <p:pic>
          <p:nvPicPr>
            <p:cNvPr id="1034" name="Google Shape;1034;g3f8cb7ed510_0_1895"/>
            <p:cNvPicPr preferRelativeResize="0"/>
            <p:nvPr/>
          </p:nvPicPr>
          <p:blipFill rotWithShape="1">
            <a:blip r:embed="rId3">
              <a:alphaModFix/>
            </a:blip>
            <a:srcRect b="86038"/>
            <a:stretch/>
          </p:blipFill>
          <p:spPr>
            <a:xfrm>
              <a:off x="311700" y="712925"/>
              <a:ext cx="6061824" cy="3617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35" name="Google Shape;1035;g3f8cb7ed510_0_1895"/>
            <p:cNvGrpSpPr/>
            <p:nvPr/>
          </p:nvGrpSpPr>
          <p:grpSpPr>
            <a:xfrm>
              <a:off x="311700" y="1074650"/>
              <a:ext cx="6061824" cy="1598125"/>
              <a:chOff x="311700" y="1074650"/>
              <a:chExt cx="6061824" cy="1598125"/>
            </a:xfrm>
          </p:grpSpPr>
          <p:pic>
            <p:nvPicPr>
              <p:cNvPr id="1036" name="Google Shape;1036;g3f8cb7ed510_0_1895"/>
              <p:cNvPicPr preferRelativeResize="0"/>
              <p:nvPr/>
            </p:nvPicPr>
            <p:blipFill rotWithShape="1">
              <a:blip r:embed="rId3">
                <a:alphaModFix/>
              </a:blip>
              <a:srcRect t="38313"/>
              <a:stretch/>
            </p:blipFill>
            <p:spPr>
              <a:xfrm>
                <a:off x="311700" y="1074650"/>
                <a:ext cx="6061824" cy="1598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37" name="Google Shape;1037;g3f8cb7ed510_0_1895"/>
              <p:cNvSpPr/>
              <p:nvPr/>
            </p:nvSpPr>
            <p:spPr>
              <a:xfrm>
                <a:off x="2041289" y="1718979"/>
                <a:ext cx="235200" cy="1764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  <p:pic>
        <p:nvPicPr>
          <p:cNvPr id="1038" name="Google Shape;1038;g3f8cb7ed510_0_189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g3f8cb7ed510_0_189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sp>
        <p:nvSpPr>
          <p:cNvPr id="1040" name="Google Shape;1040;g3f8cb7ed510_0_1895"/>
          <p:cNvSpPr txBox="1"/>
          <p:nvPr/>
        </p:nvSpPr>
        <p:spPr>
          <a:xfrm>
            <a:off x="360025" y="2672775"/>
            <a:ext cx="8491200" cy="11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Restrição espacial: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Dentro os parâmetros informa-se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interaction.range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 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contac.range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iguais a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100µm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Definindo um ponto de corte para comunicações celulares (esses valores podem ser alterados)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1" name="Google Shape;1041;g3f8cb7ed510_0_1895"/>
          <p:cNvSpPr txBox="1"/>
          <p:nvPr/>
        </p:nvSpPr>
        <p:spPr>
          <a:xfrm>
            <a:off x="3961700" y="136747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nboot = 10 para ser mais rápido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6" name="Google Shape;1046;g3f8cb7ed510_0_1908"/>
          <p:cNvGrpSpPr/>
          <p:nvPr/>
        </p:nvGrpSpPr>
        <p:grpSpPr>
          <a:xfrm>
            <a:off x="311700" y="712925"/>
            <a:ext cx="6061824" cy="1959850"/>
            <a:chOff x="311700" y="712925"/>
            <a:chExt cx="6061824" cy="1959850"/>
          </a:xfrm>
        </p:grpSpPr>
        <p:pic>
          <p:nvPicPr>
            <p:cNvPr id="1047" name="Google Shape;1047;g3f8cb7ed510_0_1908"/>
            <p:cNvPicPr preferRelativeResize="0"/>
            <p:nvPr/>
          </p:nvPicPr>
          <p:blipFill rotWithShape="1">
            <a:blip r:embed="rId3">
              <a:alphaModFix/>
            </a:blip>
            <a:srcRect b="86038"/>
            <a:stretch/>
          </p:blipFill>
          <p:spPr>
            <a:xfrm>
              <a:off x="311700" y="712925"/>
              <a:ext cx="6061824" cy="3617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48" name="Google Shape;1048;g3f8cb7ed510_0_1908"/>
            <p:cNvGrpSpPr/>
            <p:nvPr/>
          </p:nvGrpSpPr>
          <p:grpSpPr>
            <a:xfrm>
              <a:off x="311700" y="1074650"/>
              <a:ext cx="6061824" cy="1598125"/>
              <a:chOff x="311700" y="1074650"/>
              <a:chExt cx="6061824" cy="1598125"/>
            </a:xfrm>
          </p:grpSpPr>
          <p:pic>
            <p:nvPicPr>
              <p:cNvPr id="1049" name="Google Shape;1049;g3f8cb7ed510_0_1908"/>
              <p:cNvPicPr preferRelativeResize="0"/>
              <p:nvPr/>
            </p:nvPicPr>
            <p:blipFill rotWithShape="1">
              <a:blip r:embed="rId3">
                <a:alphaModFix/>
              </a:blip>
              <a:srcRect t="38313"/>
              <a:stretch/>
            </p:blipFill>
            <p:spPr>
              <a:xfrm>
                <a:off x="311700" y="1074650"/>
                <a:ext cx="6061824" cy="1598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0" name="Google Shape;1050;g3f8cb7ed510_0_1908"/>
              <p:cNvSpPr/>
              <p:nvPr/>
            </p:nvSpPr>
            <p:spPr>
              <a:xfrm>
                <a:off x="2041289" y="1718979"/>
                <a:ext cx="235200" cy="1764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  <p:pic>
        <p:nvPicPr>
          <p:cNvPr id="1051" name="Google Shape;1051;g3f8cb7ed510_0_1908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g3f8cb7ed510_0_190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sp>
        <p:nvSpPr>
          <p:cNvPr id="1053" name="Google Shape;1053;g3f8cb7ed510_0_1908"/>
          <p:cNvSpPr txBox="1"/>
          <p:nvPr/>
        </p:nvSpPr>
        <p:spPr>
          <a:xfrm>
            <a:off x="360025" y="2672775"/>
            <a:ext cx="8491200" cy="11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Restrição espacial: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Dentro os parâmetros informa-se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interaction.range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 e o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contac.range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iguais a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100µm</a:t>
            </a:r>
            <a:endParaRPr b="1"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Definindo um ponto de corte para comunicações celulares (esses valores podem ser alterados)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4" name="Google Shape;1054;g3f8cb7ed510_0_1908"/>
          <p:cNvSpPr txBox="1"/>
          <p:nvPr/>
        </p:nvSpPr>
        <p:spPr>
          <a:xfrm>
            <a:off x="3961700" y="136747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nboot = 10 para ser mais rápido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5" name="Google Shape;1055;g3f8cb7ed510_0_1908"/>
          <p:cNvSpPr txBox="1"/>
          <p:nvPr/>
        </p:nvSpPr>
        <p:spPr>
          <a:xfrm>
            <a:off x="360025" y="4001075"/>
            <a:ext cx="84912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Análise pode demorar, levou cerca de 12 minutos no meu computador pessoal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Google Shape;1060;g3f8cb7ed510_0_193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g3f8cb7ed510_0_193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1062" name="Google Shape;1062;g3f8cb7ed510_0_19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4750"/>
            <a:ext cx="6022601" cy="10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7" name="Google Shape;1067;g3f8cb7ed510_0_195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g3f8cb7ed510_0_195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análise</a:t>
            </a:r>
            <a:endParaRPr sz="2000" b="1"/>
          </a:p>
        </p:txBody>
      </p:sp>
      <p:pic>
        <p:nvPicPr>
          <p:cNvPr id="1069" name="Google Shape;1069;g3f8cb7ed510_0_19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4750"/>
            <a:ext cx="6022601" cy="105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g3f8cb7ed510_0_19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050619"/>
            <a:ext cx="8621825" cy="206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Google Shape;1075;g3f8cb7ed510_0_196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g3f8cb7ed510_0_196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077" name="Google Shape;1077;g3f8cb7ed510_0_19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336874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" name="Google Shape;1082;g3f8cb7ed510_0_197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g3f8cb7ed510_0_197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084" name="Google Shape;1084;g3f8cb7ed510_0_19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33687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g3f8cb7ed510_0_1975"/>
          <p:cNvSpPr txBox="1"/>
          <p:nvPr/>
        </p:nvSpPr>
        <p:spPr>
          <a:xfrm>
            <a:off x="5762025" y="1469900"/>
            <a:ext cx="3089100" cy="23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O CellChat infer comunicação celular entre os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grupos informados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nesse caso os clusters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Limitação: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ele não realizada a análise spot-a-spot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Para a aula, esses dados serão imputadas com objetivo de visualização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0" name="Google Shape;1090;g3f8cb7ed510_0_198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g3f8cb7ed510_0_198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092" name="Google Shape;1092;g3f8cb7ed510_0_19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336874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g3f8cb7ed510_0_1982"/>
          <p:cNvSpPr txBox="1"/>
          <p:nvPr/>
        </p:nvSpPr>
        <p:spPr>
          <a:xfrm>
            <a:off x="5762025" y="1469900"/>
            <a:ext cx="3089100" cy="23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O CellChat infer comunicação celular entre os </a:t>
            </a: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grupos informados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: nesse caso os clusters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Limitação: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ele não realizada a análise spot-a-spot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Para a aula, esses dados serão imputadas com objetivo de visualização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94" name="Google Shape;1094;g3f8cb7ed510_0_19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5325" y="3723619"/>
            <a:ext cx="5336874" cy="1335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9" name="Google Shape;1099;g3f8cb7ed510_0_199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g3f8cb7ed510_0_199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101" name="Google Shape;1101;g3f8cb7ed510_0_19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926425" cy="215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" name="Google Shape;1106;g3f8cb7ed510_0_200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g3f8cb7ed510_0_20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108" name="Google Shape;1108;g3f8cb7ed510_0_20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926425" cy="21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g3f8cb7ed510_0_20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995250"/>
            <a:ext cx="5359351" cy="1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0" name="Google Shape;1110;g3f8cb7ed510_0_2001"/>
          <p:cNvSpPr txBox="1"/>
          <p:nvPr/>
        </p:nvSpPr>
        <p:spPr>
          <a:xfrm>
            <a:off x="5734825" y="29952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Data frame de comunicação celular spot a spot (imputado)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5" name="Google Shape;1115;g3f8cb7ed510_0_200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g3f8cb7ed510_0_20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 (Cell Chat): imputação dos dados</a:t>
            </a:r>
            <a:endParaRPr sz="2000" b="1"/>
          </a:p>
        </p:txBody>
      </p:sp>
      <p:pic>
        <p:nvPicPr>
          <p:cNvPr id="1117" name="Google Shape;1117;g3f8cb7ed510_0_20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6926425" cy="21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g3f8cb7ed510_0_20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995250"/>
            <a:ext cx="5359351" cy="1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g3f8cb7ed510_0_2009"/>
          <p:cNvSpPr txBox="1"/>
          <p:nvPr/>
        </p:nvSpPr>
        <p:spPr>
          <a:xfrm>
            <a:off x="5734825" y="29952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Data frame de comunicação celular spot a spot (imputado)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20" name="Google Shape;1120;g3f8cb7ed510_0_200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1700" y="4376150"/>
            <a:ext cx="654500" cy="654521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g3f8cb7ed510_0_2009"/>
          <p:cNvSpPr txBox="1"/>
          <p:nvPr/>
        </p:nvSpPr>
        <p:spPr>
          <a:xfrm>
            <a:off x="3590300" y="4376150"/>
            <a:ext cx="6110700" cy="4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Está disponível no repositório para baixar : resultados/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2" name="Google Shape;1122;g3f8cb7ed510_0_2009"/>
          <p:cNvSpPr txBox="1"/>
          <p:nvPr/>
        </p:nvSpPr>
        <p:spPr>
          <a:xfrm>
            <a:off x="966201" y="4376150"/>
            <a:ext cx="2624100" cy="6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0" marR="88900" lvl="0" indent="0" algn="l" rtl="0">
              <a:lnSpc>
                <a:spcPct val="14285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resultados/spot-spot_commu_anterior.rds</a:t>
            </a:r>
            <a:endParaRPr sz="12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" name="Google Shape;1127;g3f8cb7ed510_0_202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g3f8cb7ed510_0_20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3" name="Google Shape;1133;g3f8cb7ed510_0_203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g3f8cb7ed510_0_203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35" name="Google Shape;1135;g3f8cb7ed510_0_20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2050"/>
            <a:ext cx="6472043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" name="Google Shape;1140;g3f8cb7ed510_0_204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g3f8cb7ed510_0_20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42" name="Google Shape;1142;g3f8cb7ed510_0_20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92050"/>
            <a:ext cx="6472043" cy="41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g3f8cb7ed510_0_2040"/>
          <p:cNvSpPr txBox="1"/>
          <p:nvPr/>
        </p:nvSpPr>
        <p:spPr>
          <a:xfrm>
            <a:off x="4215775" y="309782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Contrução do objeto GraphSpace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44" name="Google Shape;1144;g3f8cb7ed510_0_2040"/>
          <p:cNvSpPr txBox="1"/>
          <p:nvPr/>
        </p:nvSpPr>
        <p:spPr>
          <a:xfrm>
            <a:off x="3650125" y="44513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Normaliza o objeto GraphSpace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Google Shape;1149;g3f8cb7ed510_0_204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g3f8cb7ed510_0_20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51" name="Google Shape;1151;g3f8cb7ed510_0_20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49927"/>
            <a:ext cx="6647701" cy="23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6" name="Google Shape;1156;g3f8cb7ed510_0_205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g3f8cb7ed510_0_205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58" name="Google Shape;1158;g3f8cb7ed510_0_20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49927"/>
            <a:ext cx="6647701" cy="23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g3f8cb7ed510_0_20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8475" y="2154875"/>
            <a:ext cx="2310625" cy="274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" name="Google Shape;1164;g3f8cb7ed510_0_206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g3f8cb7ed510_0_206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66" name="Google Shape;1166;g3f8cb7ed510_0_20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4791224" cy="41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1" name="Google Shape;1171;g3f8cb7ed510_0_207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g3f8cb7ed510_0_207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73" name="Google Shape;1173;g3f8cb7ed510_0_20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4791224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g3f8cb7ed510_0_2074"/>
          <p:cNvSpPr txBox="1"/>
          <p:nvPr/>
        </p:nvSpPr>
        <p:spPr>
          <a:xfrm>
            <a:off x="5102925" y="1392125"/>
            <a:ext cx="3748200" cy="20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proximityNetwork(): 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função auxiliar que defini para criar arestas entre os spots vizinhos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Apenas spots diretamente vizinhos são conectados, em geral cada spot terá 6 vizinhos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9" name="Google Shape;1179;g3f8cb7ed510_0_208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g3f8cb7ed510_0_208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81" name="Google Shape;1181;g3f8cb7ed510_0_20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69700"/>
            <a:ext cx="5727626" cy="36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" name="Google Shape;1186;g3f8cb7ed510_0_209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g3f8cb7ed510_0_209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88" name="Google Shape;1188;g3f8cb7ed510_0_20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69700"/>
            <a:ext cx="5727626" cy="36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g3f8cb7ed510_0_20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1651" y="806735"/>
            <a:ext cx="1919675" cy="1867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g3f8cb7ed510_0_20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1638" y="2796923"/>
            <a:ext cx="1820604" cy="1867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g3f8cb7ed510_0_209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g3f8cb7ed510_0_209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197" name="Google Shape;1197;g3f8cb7ed510_0_20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69700"/>
            <a:ext cx="5727626" cy="36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g3f8cb7ed510_0_20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21651" y="806735"/>
            <a:ext cx="1919675" cy="1867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g3f8cb7ed510_0_20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1638" y="2796923"/>
            <a:ext cx="1820604" cy="18670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g3f8cb7ed510_0_2099"/>
          <p:cNvSpPr txBox="1"/>
          <p:nvPr/>
        </p:nvSpPr>
        <p:spPr>
          <a:xfrm>
            <a:off x="3370125" y="4139325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Essa informação será utilizada para filtrar a informação de comunicação celular apenas entre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spots vizinhos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5" name="Google Shape;1205;g3f8cb7ed510_0_210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g3f8cb7ed510_0_210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07" name="Google Shape;1207;g3f8cb7ed510_0_2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725564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g3f8cb7ed510_0_211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g3f8cb7ed510_0_211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14" name="Google Shape;1214;g3f8cb7ed510_0_2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725564" cy="41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g3f8cb7ed510_0_2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9700" y="3763202"/>
            <a:ext cx="5612425" cy="11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g3f8cb7ed510_0_212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g3f8cb7ed510_0_212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22" name="Google Shape;1222;g3f8cb7ed510_0_2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3691175" cy="436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" name="Google Shape;1227;g3f8cb7ed510_0_214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g3f8cb7ed510_0_214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29" name="Google Shape;1229;g3f8cb7ed510_0_2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3691175" cy="43646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0" name="Google Shape;1230;g3f8cb7ed510_0_2142"/>
          <p:cNvSpPr txBox="1"/>
          <p:nvPr/>
        </p:nvSpPr>
        <p:spPr>
          <a:xfrm>
            <a:off x="4002875" y="1274900"/>
            <a:ext cx="4511100" cy="26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communication_pathwayspace(): 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Proxima Nova"/>
              <a:buChar char="●"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Recebe objeto GraphSpace e par ligante-receptor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Proxima Nova"/>
              <a:buChar char="●"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Seleciona apenas spots vizinhos que possuem o par ligante-receptor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Proxima Nova"/>
              <a:buChar char="●"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Constrói objeto PathwaySpace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Proxima Nova"/>
              <a:buChar char="●"/>
            </a:pP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Projeta sinal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Proxima Nova"/>
              <a:buChar char="●"/>
            </a:pPr>
            <a:r>
              <a:rPr lang="pt-BR" b="1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Retorna:</a:t>
            </a:r>
            <a:r>
              <a:rPr lang="pt-BR">
                <a:solidFill>
                  <a:srgbClr val="333333"/>
                </a:solidFill>
                <a:latin typeface="Proxima Nova"/>
                <a:ea typeface="Proxima Nova"/>
                <a:cs typeface="Proxima Nova"/>
                <a:sym typeface="Proxima Nova"/>
              </a:rPr>
              <a:t> objeto PathWaySpace com a projeção</a:t>
            </a:r>
            <a:endParaRPr>
              <a:solidFill>
                <a:srgbClr val="33333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" name="Google Shape;1235;g3f8cb7ed510_0_213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g3f8cb7ed510_0_213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37" name="Google Shape;1237;g3f8cb7ed510_0_2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06000"/>
            <a:ext cx="6106674" cy="34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" name="Google Shape;1242;g3f8cb7ed510_0_214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g3f8cb7ed510_0_214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44" name="Google Shape;1244;g3f8cb7ed510_0_2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06000"/>
            <a:ext cx="6106674" cy="343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g3f8cb7ed510_0_2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399" y="2433275"/>
            <a:ext cx="2420826" cy="2637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g3f8cb7ed510_0_215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g3f8cb7ed510_0_21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52" name="Google Shape;1252;g3f8cb7ed510_0_2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06000"/>
            <a:ext cx="6106674" cy="343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g3f8cb7ed510_0_2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399" y="2433275"/>
            <a:ext cx="2420826" cy="2637322"/>
          </a:xfrm>
          <a:prstGeom prst="rect">
            <a:avLst/>
          </a:prstGeom>
          <a:noFill/>
          <a:ln>
            <a:noFill/>
          </a:ln>
        </p:spPr>
      </p:pic>
      <p:sp>
        <p:nvSpPr>
          <p:cNvPr id="1254" name="Google Shape;1254;g3f8cb7ed510_0_2157"/>
          <p:cNvSpPr txBox="1"/>
          <p:nvPr/>
        </p:nvSpPr>
        <p:spPr>
          <a:xfrm>
            <a:off x="7145225" y="2433275"/>
            <a:ext cx="1788300" cy="1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Densidade da expressão gênica do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par ligante-receptor</a:t>
            </a: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 nos </a:t>
            </a:r>
            <a:r>
              <a:rPr lang="pt-BR" sz="1600" b="1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spots vizinhos</a:t>
            </a:r>
            <a:endParaRPr sz="1600" b="1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" name="Google Shape;1259;g3f8cb7ed510_0_217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g3f8cb7ed510_0_217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61" name="Google Shape;1261;g3f8cb7ed510_0_21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651382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6" name="Google Shape;1266;g3f8cb7ed510_0_218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g3f8cb7ed510_0_218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Celular: Visualização PathwaySpace</a:t>
            </a:r>
            <a:endParaRPr sz="2000" b="1"/>
          </a:p>
        </p:txBody>
      </p:sp>
      <p:pic>
        <p:nvPicPr>
          <p:cNvPr id="1268" name="Google Shape;1268;g3f8cb7ed510_0_21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05550"/>
            <a:ext cx="5651382" cy="41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g3f8cb7ed510_0_2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400" y="1800000"/>
            <a:ext cx="654500" cy="65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g3f8cb7ed510_0_2182" title="CellChat_PathwaySpace_anterior1_Fgf1-Fgfr2.png"/>
          <p:cNvPicPr preferRelativeResize="0"/>
          <p:nvPr/>
        </p:nvPicPr>
        <p:blipFill rotWithShape="1">
          <a:blip r:embed="rId6">
            <a:alphaModFix/>
          </a:blip>
          <a:srcRect l="18041" r="16234"/>
          <a:stretch/>
        </p:blipFill>
        <p:spPr>
          <a:xfrm>
            <a:off x="4074867" y="2454528"/>
            <a:ext cx="2430427" cy="2465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g3f8cb7ed510_0_2182" title="CellChat_PathwaySpace_anterior1_Fgf1-Fgfr1.png"/>
          <p:cNvPicPr preferRelativeResize="0"/>
          <p:nvPr/>
        </p:nvPicPr>
        <p:blipFill rotWithShape="1">
          <a:blip r:embed="rId7">
            <a:alphaModFix/>
          </a:blip>
          <a:srcRect l="19039" r="18741"/>
          <a:stretch/>
        </p:blipFill>
        <p:spPr>
          <a:xfrm>
            <a:off x="1774017" y="2454525"/>
            <a:ext cx="2300848" cy="246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g3f8cb7ed510_0_2182" title="CellChat_PathwaySpace_anterior1_Fgf1-Fgfr3.png"/>
          <p:cNvPicPr preferRelativeResize="0"/>
          <p:nvPr/>
        </p:nvPicPr>
        <p:blipFill rotWithShape="1">
          <a:blip r:embed="rId8">
            <a:alphaModFix/>
          </a:blip>
          <a:srcRect l="18662" r="17141"/>
          <a:stretch/>
        </p:blipFill>
        <p:spPr>
          <a:xfrm>
            <a:off x="6429007" y="2454525"/>
            <a:ext cx="2373894" cy="246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3f8cb7ed510_0_2192"/>
          <p:cNvSpPr txBox="1">
            <a:spLocks noGrp="1"/>
          </p:cNvSpPr>
          <p:nvPr>
            <p:ph type="ctrTitle"/>
          </p:nvPr>
        </p:nvSpPr>
        <p:spPr>
          <a:xfrm>
            <a:off x="510450" y="303685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Dúvidas?</a:t>
            </a:r>
            <a:endParaRPr sz="500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3f8cb7ed510_0_219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Comunicação Celular</a:t>
            </a:r>
            <a:endParaRPr sz="2000" b="1"/>
          </a:p>
        </p:txBody>
      </p:sp>
      <p:sp>
        <p:nvSpPr>
          <p:cNvPr id="1283" name="Google Shape;1283;g3f8cb7ed510_0_2196"/>
          <p:cNvSpPr/>
          <p:nvPr/>
        </p:nvSpPr>
        <p:spPr>
          <a:xfrm>
            <a:off x="1853400" y="1505497"/>
            <a:ext cx="5437200" cy="1530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4" name="Google Shape;1284;g3f8cb7ed510_0_2196"/>
          <p:cNvSpPr txBox="1">
            <a:spLocks noGrp="1"/>
          </p:cNvSpPr>
          <p:nvPr>
            <p:ph type="body" idx="1"/>
          </p:nvPr>
        </p:nvSpPr>
        <p:spPr>
          <a:xfrm>
            <a:off x="1853400" y="1594447"/>
            <a:ext cx="5437200" cy="13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2100">
                <a:solidFill>
                  <a:schemeClr val="dk1"/>
                </a:solidFill>
              </a:rPr>
              <a:t>Repita as análises de comunicação celular utilizando tipos celulares obtidos com RCTD no lugar dos clusters</a:t>
            </a:r>
            <a:endParaRPr sz="17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85" name="Google Shape;1285;g3f8cb7ed510_0_2196"/>
          <p:cNvSpPr txBox="1">
            <a:spLocks noGrp="1"/>
          </p:cNvSpPr>
          <p:nvPr>
            <p:ph type="body" idx="1"/>
          </p:nvPr>
        </p:nvSpPr>
        <p:spPr>
          <a:xfrm>
            <a:off x="1853400" y="976692"/>
            <a:ext cx="54372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2800" b="1">
                <a:solidFill>
                  <a:schemeClr val="dk1"/>
                </a:solidFill>
              </a:rPr>
              <a:t>DESAFIO!</a:t>
            </a:r>
            <a:endParaRPr sz="24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286" name="Google Shape;1286;g3f8cb7ed510_0_2196"/>
          <p:cNvPicPr preferRelativeResize="0"/>
          <p:nvPr/>
        </p:nvPicPr>
        <p:blipFill rotWithShape="1">
          <a:blip r:embed="rId3">
            <a:alphaModFix/>
          </a:blip>
          <a:srcRect t="26433"/>
          <a:stretch/>
        </p:blipFill>
        <p:spPr>
          <a:xfrm>
            <a:off x="595313" y="3385024"/>
            <a:ext cx="7953375" cy="124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41"/>
          <p:cNvSpPr txBox="1">
            <a:spLocks noGrp="1"/>
          </p:cNvSpPr>
          <p:nvPr>
            <p:ph type="title"/>
          </p:nvPr>
        </p:nvSpPr>
        <p:spPr>
          <a:xfrm>
            <a:off x="2622825" y="2057400"/>
            <a:ext cx="60108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 sz="4600">
                <a:solidFill>
                  <a:schemeClr val="dk1"/>
                </a:solidFill>
              </a:rPr>
              <a:t>Intervalo</a:t>
            </a:r>
            <a:endParaRPr sz="4600">
              <a:solidFill>
                <a:schemeClr val="dk1"/>
              </a:solidFill>
            </a:endParaRPr>
          </a:p>
        </p:txBody>
      </p:sp>
      <p:pic>
        <p:nvPicPr>
          <p:cNvPr id="1565" name="Google Shape;1565;p41"/>
          <p:cNvPicPr preferRelativeResize="0"/>
          <p:nvPr/>
        </p:nvPicPr>
        <p:blipFill rotWithShape="1">
          <a:blip r:embed="rId3">
            <a:alphaModFix/>
          </a:blip>
          <a:srcRect l="3415" t="3930" r="3527" b="2943"/>
          <a:stretch/>
        </p:blipFill>
        <p:spPr>
          <a:xfrm>
            <a:off x="610125" y="2057400"/>
            <a:ext cx="1863600" cy="18651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86674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3f8cb7ed510_0_486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Segmentação Celular</a:t>
            </a:r>
            <a:endParaRPr sz="500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3f8cb7ed510_0_508"/>
          <p:cNvSpPr txBox="1"/>
          <p:nvPr/>
        </p:nvSpPr>
        <p:spPr>
          <a:xfrm>
            <a:off x="731475" y="3350025"/>
            <a:ext cx="2693100" cy="15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Oliveira, M.F.d., Romero, J.P., Chung, M. </a:t>
            </a:r>
            <a:r>
              <a:rPr lang="pt-BR" sz="1200" b="0" i="1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High-definition spatial transcriptomic profiling of immune cell populations in colorectal cancer. </a:t>
            </a:r>
            <a:r>
              <a:rPr lang="pt-BR" sz="1200" b="0" i="1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Nat Genet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57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, 1512–1523 (2025). https://doi.org/10.1038/s41588-025-02193-3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97" name="Google Shape;1297;g3f8cb7ed510_0_5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6" y="3350033"/>
            <a:ext cx="562169" cy="54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g3f8cb7ed510_0_5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758261"/>
            <a:ext cx="4690150" cy="25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g3f8cb7ed510_0_50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06700" y="758261"/>
            <a:ext cx="3952800" cy="13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g3f8cb7ed510_0_50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94924" y="2571750"/>
            <a:ext cx="2095750" cy="225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g3f8cb7ed510_0_508"/>
          <p:cNvSpPr txBox="1">
            <a:spLocks noGrp="1"/>
          </p:cNvSpPr>
          <p:nvPr>
            <p:ph type="body" idx="1"/>
          </p:nvPr>
        </p:nvSpPr>
        <p:spPr>
          <a:xfrm>
            <a:off x="7769401" y="3019332"/>
            <a:ext cx="14505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HD</a:t>
            </a:r>
            <a:endParaRPr sz="170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10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02" name="Google Shape;1302;g3f8cb7ed510_0_508"/>
          <p:cNvSpPr txBox="1">
            <a:spLocks noGrp="1"/>
          </p:cNvSpPr>
          <p:nvPr>
            <p:ph type="body" idx="1"/>
          </p:nvPr>
        </p:nvSpPr>
        <p:spPr>
          <a:xfrm>
            <a:off x="7769401" y="4047232"/>
            <a:ext cx="14505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v2</a:t>
            </a:r>
            <a:endParaRPr sz="170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10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03" name="Google Shape;1303;g3f8cb7ed510_0_508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  <p:pic>
        <p:nvPicPr>
          <p:cNvPr id="1304" name="Google Shape;1304;g3f8cb7ed510_0_50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94512" y="3622025"/>
            <a:ext cx="2182625" cy="1352576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g3f8cb7ed510_0_508"/>
          <p:cNvSpPr txBox="1"/>
          <p:nvPr/>
        </p:nvSpPr>
        <p:spPr>
          <a:xfrm>
            <a:off x="7768058" y="4673118"/>
            <a:ext cx="12417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75" tIns="34125" rIns="68275" bIns="34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3"/>
              <a:buFont typeface="Arial"/>
              <a:buNone/>
            </a:pPr>
            <a:r>
              <a:rPr lang="pt-BR" sz="1793" b="1" i="0" u="none" strike="noStrike" cap="none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É do BR!!!</a:t>
            </a:r>
            <a:endParaRPr sz="1793" b="1" i="0" u="none" strike="noStrike" cap="none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3f8cb7ed510_0_519"/>
          <p:cNvSpPr txBox="1"/>
          <p:nvPr/>
        </p:nvSpPr>
        <p:spPr>
          <a:xfrm>
            <a:off x="1018745" y="3350025"/>
            <a:ext cx="2693100" cy="15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Oliveira, M.F.d., Romero, J.P., Chung, M. </a:t>
            </a:r>
            <a:r>
              <a:rPr lang="pt-BR" sz="1200" b="0" i="1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High-definition spatial transcriptomic profiling of immune cell populations in colorectal cancer. </a:t>
            </a:r>
            <a:r>
              <a:rPr lang="pt-BR" sz="1200" b="0" i="1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Nat Genet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57</a:t>
            </a:r>
            <a:r>
              <a:rPr lang="pt-BR" sz="12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, 1512–1523 (2025). https://doi.org/10.1038/s41588-025-02193-3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11" name="Google Shape;1311;g3f8cb7ed510_0_5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676" y="3350033"/>
            <a:ext cx="562169" cy="54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g3f8cb7ed510_0_5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6400" y="714825"/>
            <a:ext cx="4690150" cy="25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g3f8cb7ed510_0_5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0674" y="959925"/>
            <a:ext cx="3810076" cy="13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g3f8cb7ed510_0_5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6825" y="3258075"/>
            <a:ext cx="4733925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g3f8cb7ed510_0_519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3f8cb7ed510_0_531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  <p:sp>
        <p:nvSpPr>
          <p:cNvPr id="1321" name="Google Shape;1321;g3f8cb7ed510_0_531"/>
          <p:cNvSpPr/>
          <p:nvPr/>
        </p:nvSpPr>
        <p:spPr>
          <a:xfrm>
            <a:off x="1853400" y="1505497"/>
            <a:ext cx="5437200" cy="1530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2" name="Google Shape;1322;g3f8cb7ed510_0_531"/>
          <p:cNvSpPr txBox="1">
            <a:spLocks noGrp="1"/>
          </p:cNvSpPr>
          <p:nvPr>
            <p:ph type="body" idx="1"/>
          </p:nvPr>
        </p:nvSpPr>
        <p:spPr>
          <a:xfrm>
            <a:off x="1853400" y="1594447"/>
            <a:ext cx="5437200" cy="13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Quando o dado de segmentação é fornecido, é possível realizar o dado em </a:t>
            </a:r>
            <a:r>
              <a:rPr lang="pt-BR" sz="1700" b="1">
                <a:solidFill>
                  <a:schemeClr val="dk1"/>
                </a:solidFill>
              </a:rPr>
              <a:t>Visium HD</a:t>
            </a:r>
            <a:r>
              <a:rPr lang="pt-BR" sz="1700">
                <a:solidFill>
                  <a:schemeClr val="dk1"/>
                </a:solidFill>
              </a:rPr>
              <a:t> (</a:t>
            </a:r>
            <a:r>
              <a:rPr lang="pt-BR" sz="1700" i="1">
                <a:solidFill>
                  <a:schemeClr val="dk1"/>
                </a:solidFill>
              </a:rPr>
              <a:t>método baseado em sequenciamento</a:t>
            </a:r>
            <a:r>
              <a:rPr lang="pt-BR" sz="1700">
                <a:solidFill>
                  <a:schemeClr val="dk1"/>
                </a:solidFill>
              </a:rPr>
              <a:t>) e outros </a:t>
            </a:r>
            <a:r>
              <a:rPr lang="pt-BR" sz="1700" b="1" i="1">
                <a:solidFill>
                  <a:schemeClr val="dk1"/>
                </a:solidFill>
              </a:rPr>
              <a:t>métodos baseados em imagem</a:t>
            </a:r>
            <a:r>
              <a:rPr lang="pt-BR" sz="1700">
                <a:solidFill>
                  <a:schemeClr val="dk1"/>
                </a:solidFill>
              </a:rPr>
              <a:t> (como Xenium)</a:t>
            </a:r>
            <a:endParaRPr sz="1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3f8cb7ed510_0_54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  <p:sp>
        <p:nvSpPr>
          <p:cNvPr id="1328" name="Google Shape;1328;g3f8cb7ed510_0_543"/>
          <p:cNvSpPr/>
          <p:nvPr/>
        </p:nvSpPr>
        <p:spPr>
          <a:xfrm>
            <a:off x="1853400" y="1505497"/>
            <a:ext cx="5437200" cy="1530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9" name="Google Shape;1329;g3f8cb7ed510_0_543"/>
          <p:cNvSpPr txBox="1">
            <a:spLocks noGrp="1"/>
          </p:cNvSpPr>
          <p:nvPr>
            <p:ph type="body" idx="1"/>
          </p:nvPr>
        </p:nvSpPr>
        <p:spPr>
          <a:xfrm>
            <a:off x="1853400" y="1594447"/>
            <a:ext cx="5437200" cy="13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Quando o dado de segmentação é fornecido, é possível realizar o dado em </a:t>
            </a:r>
            <a:r>
              <a:rPr lang="pt-BR" sz="1700" b="1">
                <a:solidFill>
                  <a:schemeClr val="dk1"/>
                </a:solidFill>
              </a:rPr>
              <a:t>Visium HD</a:t>
            </a:r>
            <a:r>
              <a:rPr lang="pt-BR" sz="1700">
                <a:solidFill>
                  <a:schemeClr val="dk1"/>
                </a:solidFill>
              </a:rPr>
              <a:t> (</a:t>
            </a:r>
            <a:r>
              <a:rPr lang="pt-BR" sz="1700" i="1">
                <a:solidFill>
                  <a:schemeClr val="dk1"/>
                </a:solidFill>
              </a:rPr>
              <a:t>método baseado em sequenciamento</a:t>
            </a:r>
            <a:r>
              <a:rPr lang="pt-BR" sz="1700">
                <a:solidFill>
                  <a:schemeClr val="dk1"/>
                </a:solidFill>
              </a:rPr>
              <a:t>) e outros </a:t>
            </a:r>
            <a:r>
              <a:rPr lang="pt-BR" sz="1700" b="1" i="1">
                <a:solidFill>
                  <a:schemeClr val="dk1"/>
                </a:solidFill>
              </a:rPr>
              <a:t>métodos baseados em imagem</a:t>
            </a:r>
            <a:r>
              <a:rPr lang="pt-BR" sz="1700">
                <a:solidFill>
                  <a:schemeClr val="dk1"/>
                </a:solidFill>
              </a:rPr>
              <a:t> (como Xenium)</a:t>
            </a:r>
            <a:endParaRPr sz="1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30" name="Google Shape;1330;g3f8cb7ed510_0_543"/>
          <p:cNvSpPr txBox="1">
            <a:spLocks noGrp="1"/>
          </p:cNvSpPr>
          <p:nvPr>
            <p:ph type="body" idx="1"/>
          </p:nvPr>
        </p:nvSpPr>
        <p:spPr>
          <a:xfrm>
            <a:off x="1853400" y="3183198"/>
            <a:ext cx="54372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Pré-requisito:</a:t>
            </a:r>
            <a:r>
              <a:rPr lang="pt-BR" sz="1700">
                <a:solidFill>
                  <a:schemeClr val="dk1"/>
                </a:solidFill>
              </a:rPr>
              <a:t> alta resolução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3f8cb7ed510_0_1421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  <p:sp>
        <p:nvSpPr>
          <p:cNvPr id="1336" name="Google Shape;1336;g3f8cb7ed510_0_1421"/>
          <p:cNvSpPr/>
          <p:nvPr/>
        </p:nvSpPr>
        <p:spPr>
          <a:xfrm>
            <a:off x="1853400" y="1505497"/>
            <a:ext cx="5437200" cy="1530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37" name="Google Shape;1337;g3f8cb7ed510_0_1421"/>
          <p:cNvSpPr txBox="1">
            <a:spLocks noGrp="1"/>
          </p:cNvSpPr>
          <p:nvPr>
            <p:ph type="body" idx="1"/>
          </p:nvPr>
        </p:nvSpPr>
        <p:spPr>
          <a:xfrm>
            <a:off x="1853400" y="1594447"/>
            <a:ext cx="5437200" cy="13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Quando o dado de segmentação é fornecido, é possível realizar o dado em </a:t>
            </a:r>
            <a:r>
              <a:rPr lang="pt-BR" sz="1700" b="1">
                <a:solidFill>
                  <a:schemeClr val="dk1"/>
                </a:solidFill>
              </a:rPr>
              <a:t>Visium HD</a:t>
            </a:r>
            <a:r>
              <a:rPr lang="pt-BR" sz="1700">
                <a:solidFill>
                  <a:schemeClr val="dk1"/>
                </a:solidFill>
              </a:rPr>
              <a:t> (</a:t>
            </a:r>
            <a:r>
              <a:rPr lang="pt-BR" sz="1700" i="1">
                <a:solidFill>
                  <a:schemeClr val="dk1"/>
                </a:solidFill>
              </a:rPr>
              <a:t>método baseado em sequenciamento</a:t>
            </a:r>
            <a:r>
              <a:rPr lang="pt-BR" sz="1700">
                <a:solidFill>
                  <a:schemeClr val="dk1"/>
                </a:solidFill>
              </a:rPr>
              <a:t>) e outros </a:t>
            </a:r>
            <a:r>
              <a:rPr lang="pt-BR" sz="1700" b="1" i="1">
                <a:solidFill>
                  <a:schemeClr val="dk1"/>
                </a:solidFill>
              </a:rPr>
              <a:t>métodos baseados em imagem</a:t>
            </a:r>
            <a:r>
              <a:rPr lang="pt-BR" sz="1700">
                <a:solidFill>
                  <a:schemeClr val="dk1"/>
                </a:solidFill>
              </a:rPr>
              <a:t> (como Xenium)</a:t>
            </a:r>
            <a:endParaRPr sz="1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38" name="Google Shape;1338;g3f8cb7ed510_0_1421"/>
          <p:cNvSpPr txBox="1">
            <a:spLocks noGrp="1"/>
          </p:cNvSpPr>
          <p:nvPr>
            <p:ph type="body" idx="1"/>
          </p:nvPr>
        </p:nvSpPr>
        <p:spPr>
          <a:xfrm>
            <a:off x="1853400" y="3183198"/>
            <a:ext cx="54372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Pré-requisito:</a:t>
            </a:r>
            <a:r>
              <a:rPr lang="pt-BR" sz="1700">
                <a:solidFill>
                  <a:schemeClr val="dk1"/>
                </a:solidFill>
              </a:rPr>
              <a:t> alta resolução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339" name="Google Shape;1339;g3f8cb7ed510_0_1421"/>
          <p:cNvSpPr txBox="1">
            <a:spLocks noGrp="1"/>
          </p:cNvSpPr>
          <p:nvPr>
            <p:ph type="body" idx="1"/>
          </p:nvPr>
        </p:nvSpPr>
        <p:spPr>
          <a:xfrm>
            <a:off x="1853400" y="3719228"/>
            <a:ext cx="5437200" cy="1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 na próxima vinheta iremos trabalhar com </a:t>
            </a:r>
            <a:r>
              <a:rPr lang="pt-BR" sz="1700" b="1">
                <a:solidFill>
                  <a:schemeClr val="dk1"/>
                </a:solidFill>
              </a:rPr>
              <a:t>Xenium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Análises de segmentação com Visium HD estão disponíveis no </a:t>
            </a:r>
            <a:r>
              <a:rPr lang="pt-BR" sz="1700" b="1">
                <a:solidFill>
                  <a:schemeClr val="dk1"/>
                </a:solidFill>
              </a:rPr>
              <a:t>RGraphSpace:</a:t>
            </a:r>
            <a:endParaRPr sz="17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3f8cb7ed510_0_143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</a:t>
            </a:r>
            <a:endParaRPr sz="2300" b="1"/>
          </a:p>
        </p:txBody>
      </p:sp>
      <p:sp>
        <p:nvSpPr>
          <p:cNvPr id="1345" name="Google Shape;1345;g3f8cb7ed510_0_1433"/>
          <p:cNvSpPr/>
          <p:nvPr/>
        </p:nvSpPr>
        <p:spPr>
          <a:xfrm>
            <a:off x="1853400" y="1505497"/>
            <a:ext cx="5437200" cy="1530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46" name="Google Shape;1346;g3f8cb7ed510_0_1433"/>
          <p:cNvSpPr txBox="1">
            <a:spLocks noGrp="1"/>
          </p:cNvSpPr>
          <p:nvPr>
            <p:ph type="body" idx="1"/>
          </p:nvPr>
        </p:nvSpPr>
        <p:spPr>
          <a:xfrm>
            <a:off x="1853400" y="1594447"/>
            <a:ext cx="5437200" cy="13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Quando o dado de segmentação é fornecido, é possível realizar o dado em </a:t>
            </a:r>
            <a:r>
              <a:rPr lang="pt-BR" sz="1700" b="1">
                <a:solidFill>
                  <a:schemeClr val="dk1"/>
                </a:solidFill>
              </a:rPr>
              <a:t>Visium HD</a:t>
            </a:r>
            <a:r>
              <a:rPr lang="pt-BR" sz="1700">
                <a:solidFill>
                  <a:schemeClr val="dk1"/>
                </a:solidFill>
              </a:rPr>
              <a:t> (</a:t>
            </a:r>
            <a:r>
              <a:rPr lang="pt-BR" sz="1700" i="1">
                <a:solidFill>
                  <a:schemeClr val="dk1"/>
                </a:solidFill>
              </a:rPr>
              <a:t>método baseado em sequenciamento</a:t>
            </a:r>
            <a:r>
              <a:rPr lang="pt-BR" sz="1700">
                <a:solidFill>
                  <a:schemeClr val="dk1"/>
                </a:solidFill>
              </a:rPr>
              <a:t>) e outros </a:t>
            </a:r>
            <a:r>
              <a:rPr lang="pt-BR" sz="1700" b="1" i="1">
                <a:solidFill>
                  <a:schemeClr val="dk1"/>
                </a:solidFill>
              </a:rPr>
              <a:t>métodos baseados em imagem</a:t>
            </a:r>
            <a:r>
              <a:rPr lang="pt-BR" sz="1700">
                <a:solidFill>
                  <a:schemeClr val="dk1"/>
                </a:solidFill>
              </a:rPr>
              <a:t> (como Xenium)</a:t>
            </a:r>
            <a:endParaRPr sz="13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47" name="Google Shape;1347;g3f8cb7ed510_0_1433"/>
          <p:cNvSpPr txBox="1">
            <a:spLocks noGrp="1"/>
          </p:cNvSpPr>
          <p:nvPr>
            <p:ph type="body" idx="1"/>
          </p:nvPr>
        </p:nvSpPr>
        <p:spPr>
          <a:xfrm>
            <a:off x="1853400" y="3183198"/>
            <a:ext cx="54372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</a:rPr>
              <a:t>Pré-requisito:</a:t>
            </a:r>
            <a:r>
              <a:rPr lang="pt-BR" sz="1700">
                <a:solidFill>
                  <a:schemeClr val="dk1"/>
                </a:solidFill>
              </a:rPr>
              <a:t> alta resolução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348" name="Google Shape;1348;g3f8cb7ed510_0_1433"/>
          <p:cNvSpPr txBox="1">
            <a:spLocks noGrp="1"/>
          </p:cNvSpPr>
          <p:nvPr>
            <p:ph type="body" idx="1"/>
          </p:nvPr>
        </p:nvSpPr>
        <p:spPr>
          <a:xfrm>
            <a:off x="1853400" y="3719228"/>
            <a:ext cx="5437200" cy="1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 na próxima vinheta iremos trabalhar com </a:t>
            </a:r>
            <a:r>
              <a:rPr lang="pt-BR" sz="1700" b="1">
                <a:solidFill>
                  <a:schemeClr val="dk1"/>
                </a:solidFill>
              </a:rPr>
              <a:t>Xenium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700">
                <a:solidFill>
                  <a:schemeClr val="dk1"/>
                </a:solidFill>
              </a:rPr>
              <a:t>Análises de segmentação com Visium HD estão disponíveis no </a:t>
            </a:r>
            <a:r>
              <a:rPr lang="pt-BR" sz="1700" b="1">
                <a:solidFill>
                  <a:schemeClr val="dk1"/>
                </a:solidFill>
              </a:rPr>
              <a:t>RGraphSpace:</a:t>
            </a:r>
            <a:endParaRPr sz="1700" b="1">
              <a:solidFill>
                <a:schemeClr val="dk1"/>
              </a:solidFill>
            </a:endParaRPr>
          </a:p>
        </p:txBody>
      </p:sp>
      <p:sp>
        <p:nvSpPr>
          <p:cNvPr id="1349" name="Google Shape;1349;g3f8cb7ed510_0_1433"/>
          <p:cNvSpPr txBox="1"/>
          <p:nvPr/>
        </p:nvSpPr>
        <p:spPr>
          <a:xfrm>
            <a:off x="7290598" y="3941825"/>
            <a:ext cx="1877400" cy="8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r>
              <a:rPr lang="pt-BR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https://sysbiolab.github.io/RGraphSpace/articles/spatial-segmentation2.html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50" name="Google Shape;1350;g3f8cb7ed510_0_14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02226" y="3401558"/>
            <a:ext cx="562169" cy="540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3f8cb7ed510_0_499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Vinheta</a:t>
            </a:r>
            <a:endParaRPr sz="3100" b="1"/>
          </a:p>
        </p:txBody>
      </p:sp>
      <p:sp>
        <p:nvSpPr>
          <p:cNvPr id="1356" name="Google Shape;1356;g3f8cb7ed510_0_499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Abrir vinheta na sua pasta local.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357" name="Google Shape;1357;g3f8cb7ed510_0_4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175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g3f8cb7ed510_0_499"/>
          <p:cNvSpPr txBox="1"/>
          <p:nvPr/>
        </p:nvSpPr>
        <p:spPr>
          <a:xfrm>
            <a:off x="6941700" y="3509700"/>
            <a:ext cx="18759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https://flaviogckessler.github.io/Curso_ST/vinhetas/Segmentacao_Celular.html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59" name="Google Shape;1359;g3f8cb7ed510_0_499" title="qrcode_segmentacaoCelula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g3f8cb7ed510_0_4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3125" y="1633274"/>
            <a:ext cx="6090651" cy="2183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3f8cb7ed510_0_144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sp>
        <p:nvSpPr>
          <p:cNvPr id="1366" name="Google Shape;1366;g3f8cb7ed510_0_1443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8505900" cy="11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A informação de segmentação celular fica contido no dado de espacial de alta resolução 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367" name="Google Shape;1367;g3f8cb7ed510_0_14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1469425"/>
            <a:ext cx="7387676" cy="214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3f8cb7ed510_0_1457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sp>
        <p:nvSpPr>
          <p:cNvPr id="1373" name="Google Shape;1373;g3f8cb7ed510_0_1457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8505900" cy="11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A informação de segmentação celular fica contido no dado de espacial de alta resolução 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374" name="Google Shape;1374;g3f8cb7ed510_0_14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1469425"/>
            <a:ext cx="7387676" cy="214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g3f8cb7ed510_0_1457"/>
          <p:cNvSpPr txBox="1">
            <a:spLocks noGrp="1"/>
          </p:cNvSpPr>
          <p:nvPr>
            <p:ph type="body" idx="1"/>
          </p:nvPr>
        </p:nvSpPr>
        <p:spPr>
          <a:xfrm>
            <a:off x="319050" y="3736550"/>
            <a:ext cx="4184700" cy="11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Por se tratar de um dado muito grande, o exemplo de uso foi previamente baixado e pré-processado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376" name="Google Shape;1376;g3f8cb7ed510_0_14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1450" y="402222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g3f8cb7ed510_0_1457"/>
          <p:cNvSpPr txBox="1"/>
          <p:nvPr/>
        </p:nvSpPr>
        <p:spPr>
          <a:xfrm>
            <a:off x="5412975" y="3955850"/>
            <a:ext cx="1875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https://flaviogckessler.github.io/Curso_ST/vinhetas/Instalacao_dados_Xenium_RGraphSpace.html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3f8cb7ed510_0_1468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383" name="Google Shape;1383;g3f8cb7ed510_0_146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g3f8cb7ed510_0_14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92475"/>
            <a:ext cx="6451350" cy="337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3f8cb7ed510_0_148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390" name="Google Shape;1390;g3f8cb7ed510_0_148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1" name="Google Shape;1391;g3f8cb7ed510_0_14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92475"/>
            <a:ext cx="6451350" cy="33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g3f8cb7ed510_0_1480"/>
          <p:cNvSpPr txBox="1"/>
          <p:nvPr/>
        </p:nvSpPr>
        <p:spPr>
          <a:xfrm>
            <a:off x="4703025" y="330575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Setar diretório de trabalho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Organizar pastas para salvar arquivos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3f8cb7ed510_0_1487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398" name="Google Shape;1398;g3f8cb7ed510_0_148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g3f8cb7ed510_0_14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22375"/>
            <a:ext cx="6369084" cy="401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3f8cb7ed510_0_1497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05" name="Google Shape;1405;g3f8cb7ed510_0_149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g3f8cb7ed510_0_14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22375"/>
            <a:ext cx="6369084" cy="401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g3f8cb7ed510_0_1497"/>
          <p:cNvSpPr txBox="1"/>
          <p:nvPr/>
        </p:nvSpPr>
        <p:spPr>
          <a:xfrm>
            <a:off x="2656700" y="379238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8" name="Google Shape;1408;g3f8cb7ed510_0_1497"/>
          <p:cNvSpPr txBox="1"/>
          <p:nvPr/>
        </p:nvSpPr>
        <p:spPr>
          <a:xfrm>
            <a:off x="4867425" y="1861963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Conferir versões dos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3f8cb7ed510_0_1506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14" name="Google Shape;1414;g3f8cb7ed510_0_150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g3f8cb7ed510_0_15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22375"/>
            <a:ext cx="6369084" cy="401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g3f8cb7ed510_0_1506"/>
          <p:cNvSpPr txBox="1"/>
          <p:nvPr/>
        </p:nvSpPr>
        <p:spPr>
          <a:xfrm>
            <a:off x="2656700" y="3792380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Carregar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7" name="Google Shape;1417;g3f8cb7ed510_0_1506"/>
          <p:cNvSpPr txBox="1"/>
          <p:nvPr/>
        </p:nvSpPr>
        <p:spPr>
          <a:xfrm>
            <a:off x="4867425" y="1861963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Conferir versões dos pacotes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8" name="Google Shape;1418;g3f8cb7ed510_0_1506"/>
          <p:cNvSpPr txBox="1">
            <a:spLocks noGrp="1"/>
          </p:cNvSpPr>
          <p:nvPr>
            <p:ph type="body" idx="1"/>
          </p:nvPr>
        </p:nvSpPr>
        <p:spPr>
          <a:xfrm>
            <a:off x="2734050" y="4008630"/>
            <a:ext cx="3792300" cy="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900" b="1" i="1">
                <a:solidFill>
                  <a:schemeClr val="dk1"/>
                </a:solidFill>
              </a:rPr>
              <a:t>sf</a:t>
            </a:r>
            <a:r>
              <a:rPr lang="pt-BR" sz="1600" b="1" i="1">
                <a:solidFill>
                  <a:schemeClr val="dk1"/>
                </a:solidFill>
              </a:rPr>
              <a:t> </a:t>
            </a:r>
            <a:r>
              <a:rPr lang="pt-BR" sz="1600">
                <a:solidFill>
                  <a:schemeClr val="dk1"/>
                </a:solidFill>
              </a:rPr>
              <a:t>é um importante pacote para lidar com dados espaciais em R.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Google Shape;1423;g3f8cb7ed510_0_15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71600"/>
            <a:ext cx="7211275" cy="34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g3f8cb7ed510_0_1515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25" name="Google Shape;1425;g3f8cb7ed510_0_151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0" name="Google Shape;1430;g3f8cb7ed510_0_15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71600"/>
            <a:ext cx="7211275" cy="34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g3f8cb7ed510_0_1526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32" name="Google Shape;1432;g3f8cb7ed510_0_1526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g3f8cb7ed510_0_1526"/>
          <p:cNvSpPr txBox="1"/>
          <p:nvPr/>
        </p:nvSpPr>
        <p:spPr>
          <a:xfrm>
            <a:off x="4902725" y="2571738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Baixa objeto GraphSpace diretamente do repositório do curso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8" name="Google Shape;1438;g3f8cb7ed510_0_15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71600"/>
            <a:ext cx="7211275" cy="34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g3f8cb7ed510_0_1534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40" name="Google Shape;1440;g3f8cb7ed510_0_1534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g3f8cb7ed510_0_1534"/>
          <p:cNvSpPr txBox="1"/>
          <p:nvPr/>
        </p:nvSpPr>
        <p:spPr>
          <a:xfrm>
            <a:off x="4902725" y="2571738"/>
            <a:ext cx="3576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Baixa objeto GraphSpace diretamente do repositório do curso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42" name="Google Shape;1442;g3f8cb7ed510_0_15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8725" y="3334715"/>
            <a:ext cx="4114800" cy="1612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Google Shape;1447;g3f8cb7ed510_0_15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22375"/>
            <a:ext cx="6835000" cy="219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g3f8cb7ed510_0_1542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49" name="Google Shape;1449;g3f8cb7ed510_0_154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" name="Google Shape;1454;g3f8cb7ed510_0_15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22375"/>
            <a:ext cx="6835000" cy="219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5" name="Google Shape;1455;g3f8cb7ed510_0_155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56" name="Google Shape;1456;g3f8cb7ed510_0_1553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g3f8cb7ed510_0_15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0550" y="1952025"/>
            <a:ext cx="4566251" cy="14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g3f8cb7ed510_0_15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0550" y="3357024"/>
            <a:ext cx="4566250" cy="1664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3" name="Google Shape;1463;g3f8cb7ed510_0_15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400" y="822375"/>
            <a:ext cx="6835000" cy="219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g3f8cb7ed510_0_1562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65" name="Google Shape;1465;g3f8cb7ed510_0_156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g3f8cb7ed510_0_15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0550" y="1952025"/>
            <a:ext cx="4566251" cy="14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g3f8cb7ed510_0_15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0550" y="3357024"/>
            <a:ext cx="4566250" cy="1664185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g3f8cb7ed510_0_1562"/>
          <p:cNvSpPr txBox="1"/>
          <p:nvPr/>
        </p:nvSpPr>
        <p:spPr>
          <a:xfrm>
            <a:off x="5711525" y="2571750"/>
            <a:ext cx="32220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6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Polígonos são estruturas geométricas que armazenam os pontos em cada aresta</a:t>
            </a:r>
            <a:endParaRPr sz="16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3f8cb7ed510_0_1571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74" name="Google Shape;1474;g3f8cb7ed510_0_157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g3f8cb7ed510_0_15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46025"/>
            <a:ext cx="6350100" cy="288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3f8cb7ed510_0_1581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81" name="Google Shape;1481;g3f8cb7ed510_0_158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g3f8cb7ed510_0_15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46025"/>
            <a:ext cx="6350100" cy="288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g3f8cb7ed510_0_15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2500" y="1932571"/>
            <a:ext cx="1081956" cy="91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g3f8cb7ed510_0_15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3805" y="1917791"/>
            <a:ext cx="1081956" cy="94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g3f8cb7ed510_0_15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9292" y="1917788"/>
            <a:ext cx="1293583" cy="943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3f8cb7ed510_0_159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491" name="Google Shape;1491;g3f8cb7ed510_0_159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g3f8cb7ed510_0_15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46025"/>
            <a:ext cx="6350100" cy="288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g3f8cb7ed510_0_15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2500" y="1932571"/>
            <a:ext cx="1081956" cy="91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g3f8cb7ed510_0_15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3805" y="1917791"/>
            <a:ext cx="1081956" cy="94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g3f8cb7ed510_0_15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9292" y="1917788"/>
            <a:ext cx="1293583" cy="94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g3f8cb7ed510_0_15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7775" y="3957176"/>
            <a:ext cx="5496764" cy="100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3f8cb7ed510_0_160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02" name="Google Shape;1502;g3f8cb7ed510_0_160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g3f8cb7ed510_0_16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46025"/>
            <a:ext cx="6350100" cy="288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4" name="Google Shape;1504;g3f8cb7ed510_0_16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2500" y="1932571"/>
            <a:ext cx="1081956" cy="91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g3f8cb7ed510_0_16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3805" y="1917791"/>
            <a:ext cx="1081956" cy="943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g3f8cb7ed510_0_16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69292" y="1917788"/>
            <a:ext cx="1293583" cy="943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g3f8cb7ed510_0_16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7775" y="3957176"/>
            <a:ext cx="5496764" cy="1005174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Google Shape;1508;g3f8cb7ed510_0_1600"/>
          <p:cNvSpPr txBox="1"/>
          <p:nvPr/>
        </p:nvSpPr>
        <p:spPr>
          <a:xfrm>
            <a:off x="7005050" y="3957175"/>
            <a:ext cx="19842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900">
                <a:solidFill>
                  <a:srgbClr val="202729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Isso são células!!!</a:t>
            </a:r>
            <a:endParaRPr sz="1900">
              <a:solidFill>
                <a:srgbClr val="202729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3f8cb7ed510_0_1611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14" name="Google Shape;1514;g3f8cb7ed510_0_161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g3f8cb7ed510_0_16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22375"/>
            <a:ext cx="6179412" cy="401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3f8cb7ed510_0_162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21" name="Google Shape;1521;g3f8cb7ed510_0_162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2" name="Google Shape;1522;g3f8cb7ed510_0_16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822375"/>
            <a:ext cx="6179412" cy="401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g3f8cb7ed510_0_16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5699" y="2387731"/>
            <a:ext cx="2573324" cy="262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3f8cb7ed510_0_163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29" name="Google Shape;1529;g3f8cb7ed510_0_163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g3f8cb7ed510_0_16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673" y="822375"/>
            <a:ext cx="6986576" cy="330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g3f8cb7ed510_0_1638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36" name="Google Shape;1536;g3f8cb7ed510_0_163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g3f8cb7ed510_0_16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673" y="822375"/>
            <a:ext cx="6986576" cy="33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g3f8cb7ed510_0_16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1575" y="1943450"/>
            <a:ext cx="2909851" cy="303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3f8cb7ed510_0_1645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44" name="Google Shape;1544;g3f8cb7ed510_0_164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g3f8cb7ed510_0_16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04225"/>
            <a:ext cx="7422950" cy="25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3f8cb7ed510_0_1653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Segmentação Celular: RGraphSpace</a:t>
            </a:r>
            <a:endParaRPr sz="3100" b="1"/>
          </a:p>
        </p:txBody>
      </p:sp>
      <p:pic>
        <p:nvPicPr>
          <p:cNvPr id="1551" name="Google Shape;1551;g3f8cb7ed510_0_165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g3f8cb7ed510_0_16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400" y="904225"/>
            <a:ext cx="7422950" cy="25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g3f8cb7ed510_0_16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3975" y="1706750"/>
            <a:ext cx="654500" cy="65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g3f8cb7ed510_0_1653" title="SegCelular_GS_Slc17a7.png"/>
          <p:cNvPicPr preferRelativeResize="0"/>
          <p:nvPr/>
        </p:nvPicPr>
        <p:blipFill rotWithShape="1">
          <a:blip r:embed="rId6">
            <a:alphaModFix/>
          </a:blip>
          <a:srcRect t="6516" b="7522"/>
          <a:stretch/>
        </p:blipFill>
        <p:spPr>
          <a:xfrm>
            <a:off x="2222500" y="1706750"/>
            <a:ext cx="5701474" cy="326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3f8cb7ed510_0_372"/>
          <p:cNvSpPr txBox="1">
            <a:spLocks noGrp="1"/>
          </p:cNvSpPr>
          <p:nvPr>
            <p:ph type="ctrTitle"/>
          </p:nvPr>
        </p:nvSpPr>
        <p:spPr>
          <a:xfrm>
            <a:off x="510450" y="303685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Dúvidas?</a:t>
            </a:r>
            <a:endParaRPr sz="500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3f8cb7ed510_0_1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Referências de análise</a:t>
            </a:r>
            <a:endParaRPr sz="500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3f8cb7ed510_0_5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Anotação de tipo celular 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576" name="Google Shape;1576;g3f8cb7ed510_0_56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77" name="Google Shape;1577;g3f8cb7ed510_0_56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578" name="Google Shape;1578;g3f8cb7ed510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600425"/>
            <a:ext cx="8491200" cy="281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5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Anotação de tipo celular 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584" name="Google Shape;1584;p54"/>
          <p:cNvSpPr/>
          <p:nvPr/>
        </p:nvSpPr>
        <p:spPr>
          <a:xfrm>
            <a:off x="311700" y="795017"/>
            <a:ext cx="5437200" cy="723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5" name="Google Shape;1585;p54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Decomposição/Deconvolução:</a:t>
            </a:r>
            <a:r>
              <a:rPr lang="pt-BR" sz="1400">
                <a:solidFill>
                  <a:schemeClr val="dk1"/>
                </a:solidFill>
              </a:rPr>
              <a:t>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Anotação do tipo celular da(s) célula(s) presentes em cada spot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86" name="Google Shape;1586;p54"/>
          <p:cNvSpPr txBox="1">
            <a:spLocks noGrp="1"/>
          </p:cNvSpPr>
          <p:nvPr>
            <p:ph type="body" idx="1"/>
          </p:nvPr>
        </p:nvSpPr>
        <p:spPr>
          <a:xfrm>
            <a:off x="311700" y="1973375"/>
            <a:ext cx="346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RCTD</a:t>
            </a:r>
            <a:endParaRPr sz="1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Robust cell-type decomposition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87" name="Google Shape;1587;p54"/>
          <p:cNvSpPr txBox="1"/>
          <p:nvPr/>
        </p:nvSpPr>
        <p:spPr>
          <a:xfrm>
            <a:off x="1013200" y="2634530"/>
            <a:ext cx="27642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Cable, D.M., Murray, E., Zou, L.S.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Robust decomposition of cell type mixtures in spatial transcriptomics.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Biotechnol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40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517–526 (2022). https://doi.org/10.1038/s41587-021-00830-w</a:t>
            </a:r>
            <a:r>
              <a:rPr lang="pt-BR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88" name="Google Shape;158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88" y="268453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54"/>
          <p:cNvSpPr txBox="1">
            <a:spLocks noGrp="1"/>
          </p:cNvSpPr>
          <p:nvPr>
            <p:ph type="body" idx="1"/>
          </p:nvPr>
        </p:nvSpPr>
        <p:spPr>
          <a:xfrm>
            <a:off x="4718425" y="2010850"/>
            <a:ext cx="346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Cell2location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90" name="Google Shape;1590;p54"/>
          <p:cNvSpPr txBox="1"/>
          <p:nvPr/>
        </p:nvSpPr>
        <p:spPr>
          <a:xfrm>
            <a:off x="5419925" y="2672005"/>
            <a:ext cx="2764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Kleshchevnikov, V., Shmatko, A., Dann, E.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Cell2location maps fine-grained cell types in spatial transcriptomics.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Nat Biotechnol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40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, 661–671 (2022). https://doi.org/10.1038/s41587-021-01139-4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91" name="Google Shape;159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8413" y="2722005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2" name="Google Shape;1592;p54"/>
          <p:cNvSpPr txBox="1">
            <a:spLocks noGrp="1"/>
          </p:cNvSpPr>
          <p:nvPr>
            <p:ph type="body" idx="1"/>
          </p:nvPr>
        </p:nvSpPr>
        <p:spPr>
          <a:xfrm>
            <a:off x="311700" y="3904125"/>
            <a:ext cx="346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7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GitHub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93" name="Google Shape;1593;p54"/>
          <p:cNvSpPr txBox="1">
            <a:spLocks noGrp="1"/>
          </p:cNvSpPr>
          <p:nvPr>
            <p:ph type="body" idx="1"/>
          </p:nvPr>
        </p:nvSpPr>
        <p:spPr>
          <a:xfrm>
            <a:off x="5069225" y="4112025"/>
            <a:ext cx="346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7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GitHub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594" name="Google Shape;1594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98962" y="2085125"/>
            <a:ext cx="284826" cy="22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206175" y="2053062"/>
            <a:ext cx="284826" cy="28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5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Genes com expressão espacialmente dependente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601" name="Google Shape;1601;p55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Char char="-"/>
            </a:pPr>
            <a:r>
              <a:rPr lang="pt-BR" sz="1400" b="1">
                <a:solidFill>
                  <a:schemeClr val="dk1"/>
                </a:solidFill>
              </a:rPr>
              <a:t>Uso de métricas geoespaciais e matemáticas</a:t>
            </a:r>
            <a:endParaRPr sz="1400" b="1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Char char="-"/>
            </a:pPr>
            <a:r>
              <a:rPr lang="pt-BR" sz="1400" b="1">
                <a:solidFill>
                  <a:schemeClr val="dk1"/>
                </a:solidFill>
              </a:rPr>
              <a:t>Covariâncias espaciais, I de Moran…</a:t>
            </a:r>
            <a:endParaRPr sz="1400" b="1">
              <a:solidFill>
                <a:schemeClr val="dk1"/>
              </a:solidFill>
            </a:endParaRPr>
          </a:p>
        </p:txBody>
      </p:sp>
      <p:sp>
        <p:nvSpPr>
          <p:cNvPr id="1602" name="Google Shape;1602;p55"/>
          <p:cNvSpPr txBox="1">
            <a:spLocks noGrp="1"/>
          </p:cNvSpPr>
          <p:nvPr>
            <p:ph type="body" idx="1"/>
          </p:nvPr>
        </p:nvSpPr>
        <p:spPr>
          <a:xfrm>
            <a:off x="120183" y="2065600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SpatialDE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3" name="Google Shape;1603;p55"/>
          <p:cNvSpPr txBox="1"/>
          <p:nvPr/>
        </p:nvSpPr>
        <p:spPr>
          <a:xfrm>
            <a:off x="699254" y="2419858"/>
            <a:ext cx="2281800" cy="10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Svensson, V., Teichmann, S. &amp; Stegle, O. SpatialDE: identification of spatially variable genes. </a:t>
            </a:r>
            <a:r>
              <a:rPr lang="pt-BR" sz="991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Methods</a:t>
            </a: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991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15</a:t>
            </a: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343–346 (2018). https://doi.org/10.1038/nmeth.4636</a:t>
            </a:r>
            <a:r>
              <a:rPr lang="pt-BR" sz="9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04" name="Google Shape;160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73" y="2419858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55"/>
          <p:cNvSpPr txBox="1">
            <a:spLocks noGrp="1"/>
          </p:cNvSpPr>
          <p:nvPr>
            <p:ph type="body" idx="1"/>
          </p:nvPr>
        </p:nvSpPr>
        <p:spPr>
          <a:xfrm>
            <a:off x="2997955" y="2065600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nnSVG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6" name="Google Shape;1606;p55"/>
          <p:cNvSpPr txBox="1"/>
          <p:nvPr/>
        </p:nvSpPr>
        <p:spPr>
          <a:xfrm>
            <a:off x="3577026" y="2419858"/>
            <a:ext cx="2281800" cy="15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Weber, L.M., Saha, A., Datta, A. </a:t>
            </a:r>
            <a:r>
              <a:rPr lang="pt-BR" sz="991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et al.</a:t>
            </a: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nnSVG for the scalable identification of spatially variable genes using nearest-neighbor Gaussian processes. </a:t>
            </a:r>
            <a:r>
              <a:rPr lang="pt-BR" sz="991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Nat Commun</a:t>
            </a: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</a:t>
            </a:r>
            <a:r>
              <a:rPr lang="pt-BR" sz="991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14</a:t>
            </a:r>
            <a:r>
              <a:rPr lang="pt-BR" sz="991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, 4059 (2023). https://doi.org/10.1038/s41467-023-39748-z</a:t>
            </a:r>
            <a:r>
              <a:rPr lang="pt-BR" sz="908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07" name="Google Shape;1607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97944" y="2419858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08" name="Google Shape;1608;p55"/>
          <p:cNvSpPr txBox="1">
            <a:spLocks noGrp="1"/>
          </p:cNvSpPr>
          <p:nvPr>
            <p:ph type="body" idx="1"/>
          </p:nvPr>
        </p:nvSpPr>
        <p:spPr>
          <a:xfrm>
            <a:off x="120183" y="4168433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9" name="Google Shape;1609;p55"/>
          <p:cNvSpPr txBox="1">
            <a:spLocks noGrp="1"/>
          </p:cNvSpPr>
          <p:nvPr>
            <p:ph type="body" idx="1"/>
          </p:nvPr>
        </p:nvSpPr>
        <p:spPr>
          <a:xfrm>
            <a:off x="3287531" y="4168433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10" name="Google Shape;1610;p55"/>
          <p:cNvSpPr txBox="1">
            <a:spLocks noGrp="1"/>
          </p:cNvSpPr>
          <p:nvPr>
            <p:ph type="body" idx="1"/>
          </p:nvPr>
        </p:nvSpPr>
        <p:spPr>
          <a:xfrm>
            <a:off x="6094041" y="2065600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SPARK-X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11" name="Google Shape;1611;p55"/>
          <p:cNvSpPr txBox="1"/>
          <p:nvPr/>
        </p:nvSpPr>
        <p:spPr>
          <a:xfrm>
            <a:off x="6673112" y="2419858"/>
            <a:ext cx="2281800" cy="19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Zhu, J., Sun, S. &amp; Zhou, X. SPARK-X: non-parametric modeling enables scalable and robust detection of spatial expression patterns for large spatial transcriptomic studies.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Genome Biol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22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, 184 (2021). https://doi.org/10.1186/s13059-021-02404-0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12" name="Google Shape;161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031" y="2419858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3" name="Google Shape;1613;p55"/>
          <p:cNvSpPr txBox="1">
            <a:spLocks noGrp="1"/>
          </p:cNvSpPr>
          <p:nvPr>
            <p:ph type="body" idx="1"/>
          </p:nvPr>
        </p:nvSpPr>
        <p:spPr>
          <a:xfrm>
            <a:off x="6383618" y="4168433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614" name="Google Shape;1614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07950" y="2094112"/>
            <a:ext cx="284826" cy="28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5" name="Google Shape;1615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79187" y="2126175"/>
            <a:ext cx="284826" cy="22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" name="Google Shape;1616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23162" y="2126175"/>
            <a:ext cx="284826" cy="220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1" name="Google Shape;162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563" y="1553637"/>
            <a:ext cx="7781474" cy="3257017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5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Genes com expressão espacialmente dependente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623" name="Google Shape;1623;p56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Char char="-"/>
            </a:pPr>
            <a:r>
              <a:rPr lang="pt-BR" sz="1400" b="1">
                <a:solidFill>
                  <a:schemeClr val="dk1"/>
                </a:solidFill>
              </a:rPr>
              <a:t>Uso de métricas geoespaciais e matemáticas</a:t>
            </a:r>
            <a:endParaRPr sz="1400" b="1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urier New"/>
              <a:buChar char="-"/>
            </a:pPr>
            <a:r>
              <a:rPr lang="pt-BR" sz="1400" b="1">
                <a:solidFill>
                  <a:schemeClr val="dk1"/>
                </a:solidFill>
              </a:rPr>
              <a:t>Covariâncias espaciais, I de Moran…</a:t>
            </a:r>
            <a:endParaRPr sz="1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Compartimentalização de regiões (microambientes)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629" name="Google Shape;1629;p57"/>
          <p:cNvSpPr txBox="1">
            <a:spLocks noGrp="1"/>
          </p:cNvSpPr>
          <p:nvPr>
            <p:ph type="body" idx="1"/>
          </p:nvPr>
        </p:nvSpPr>
        <p:spPr>
          <a:xfrm>
            <a:off x="4032567" y="84812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NCEM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30" name="Google Shape;1630;p57"/>
          <p:cNvSpPr txBox="1"/>
          <p:nvPr/>
        </p:nvSpPr>
        <p:spPr>
          <a:xfrm>
            <a:off x="4611637" y="1202383"/>
            <a:ext cx="2281800" cy="17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Fischer, D.S., Schaar, A.C. &amp; Theis, F.J. Modeling intercellular communication in tissues using spatial graphs of cells.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Biotechnol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41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332–336 (2023). https://doi.org/10.1038/s41587-022-01467-z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31" name="Google Shape;1631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2556" y="120238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57"/>
          <p:cNvSpPr txBox="1">
            <a:spLocks noGrp="1"/>
          </p:cNvSpPr>
          <p:nvPr>
            <p:ph type="body" idx="1"/>
          </p:nvPr>
        </p:nvSpPr>
        <p:spPr>
          <a:xfrm>
            <a:off x="4322143" y="295095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633" name="Google Shape;1633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05813" y="937162"/>
            <a:ext cx="284826" cy="28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634" name="Google Shape;1634;p57"/>
          <p:cNvSpPr txBox="1">
            <a:spLocks noGrp="1"/>
          </p:cNvSpPr>
          <p:nvPr>
            <p:ph type="body" idx="1"/>
          </p:nvPr>
        </p:nvSpPr>
        <p:spPr>
          <a:xfrm>
            <a:off x="311717" y="84812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Cotrazzm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35" name="Google Shape;1635;p57"/>
          <p:cNvSpPr txBox="1"/>
          <p:nvPr/>
        </p:nvSpPr>
        <p:spPr>
          <a:xfrm>
            <a:off x="890787" y="1202383"/>
            <a:ext cx="2281800" cy="19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Xun, Z., Ding, X., Zhang, Y.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 Reconstruction of the tumor spatial microenvironment along the malignant-boundary-nonmalignant axis.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Nat Commun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14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, 933 (2023). https://doi.org/10.1038/s41467-023-36560-7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36" name="Google Shape;1636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120238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37" name="Google Shape;1637;p57"/>
          <p:cNvSpPr txBox="1">
            <a:spLocks noGrp="1"/>
          </p:cNvSpPr>
          <p:nvPr>
            <p:ph type="body" idx="1"/>
          </p:nvPr>
        </p:nvSpPr>
        <p:spPr>
          <a:xfrm>
            <a:off x="601293" y="295095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638" name="Google Shape;1638;p5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75026" y="908700"/>
            <a:ext cx="284826" cy="220712"/>
          </a:xfrm>
          <a:prstGeom prst="rect">
            <a:avLst/>
          </a:prstGeom>
          <a:noFill/>
          <a:ln>
            <a:noFill/>
          </a:ln>
        </p:spPr>
      </p:pic>
      <p:sp>
        <p:nvSpPr>
          <p:cNvPr id="1639" name="Google Shape;1639;p57"/>
          <p:cNvSpPr txBox="1"/>
          <p:nvPr/>
        </p:nvSpPr>
        <p:spPr>
          <a:xfrm>
            <a:off x="505550" y="3423750"/>
            <a:ext cx="3299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Focado para dados tumorais</a:t>
            </a:r>
            <a:endParaRPr sz="16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40" name="Google Shape;1640;p57"/>
          <p:cNvSpPr txBox="1"/>
          <p:nvPr/>
        </p:nvSpPr>
        <p:spPr>
          <a:xfrm>
            <a:off x="4102975" y="3423750"/>
            <a:ext cx="3299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Abordagem de nichos (spots vizinhos) para expressão gênica</a:t>
            </a:r>
            <a:endParaRPr sz="16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5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Compartimentalização de regiões (microambientes)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646" name="Google Shape;1646;p58"/>
          <p:cNvSpPr txBox="1"/>
          <p:nvPr/>
        </p:nvSpPr>
        <p:spPr>
          <a:xfrm>
            <a:off x="4611637" y="1202383"/>
            <a:ext cx="2281800" cy="17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Fischer, D.S., Schaar, A.C. &amp; Theis, F.J. Modeling intercellular communication in tissues using spatial graphs of cells.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Biotechnol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41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332–336 (2023). https://doi.org/10.1038/s41587-022-01467-z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47" name="Google Shape;1647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2556" y="120238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p58"/>
          <p:cNvSpPr txBox="1">
            <a:spLocks noGrp="1"/>
          </p:cNvSpPr>
          <p:nvPr>
            <p:ph type="body" idx="1"/>
          </p:nvPr>
        </p:nvSpPr>
        <p:spPr>
          <a:xfrm>
            <a:off x="4322143" y="295095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49" name="Google Shape;1649;p58"/>
          <p:cNvSpPr txBox="1">
            <a:spLocks noGrp="1"/>
          </p:cNvSpPr>
          <p:nvPr>
            <p:ph type="body" idx="1"/>
          </p:nvPr>
        </p:nvSpPr>
        <p:spPr>
          <a:xfrm>
            <a:off x="311717" y="84812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Cotrazzm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50" name="Google Shape;1650;p58"/>
          <p:cNvSpPr txBox="1"/>
          <p:nvPr/>
        </p:nvSpPr>
        <p:spPr>
          <a:xfrm>
            <a:off x="890787" y="1202383"/>
            <a:ext cx="2281800" cy="19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Xun, Z., Ding, X., Zhang, Y.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 Reconstruction of the tumor spatial microenvironment along the malignant-boundary-nonmalignant axis.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Nat Commun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14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, 933 (2023). https://doi.org/10.1038/s41467-023-36560-7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51" name="Google Shape;1651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120238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52" name="Google Shape;1652;p58"/>
          <p:cNvSpPr txBox="1">
            <a:spLocks noGrp="1"/>
          </p:cNvSpPr>
          <p:nvPr>
            <p:ph type="body" idx="1"/>
          </p:nvPr>
        </p:nvSpPr>
        <p:spPr>
          <a:xfrm>
            <a:off x="601293" y="295095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653" name="Google Shape;1653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75026" y="908700"/>
            <a:ext cx="284826" cy="220712"/>
          </a:xfrm>
          <a:prstGeom prst="rect">
            <a:avLst/>
          </a:prstGeom>
          <a:noFill/>
          <a:ln>
            <a:noFill/>
          </a:ln>
        </p:spPr>
      </p:pic>
      <p:sp>
        <p:nvSpPr>
          <p:cNvPr id="1654" name="Google Shape;1654;p58"/>
          <p:cNvSpPr txBox="1"/>
          <p:nvPr/>
        </p:nvSpPr>
        <p:spPr>
          <a:xfrm>
            <a:off x="505550" y="3423750"/>
            <a:ext cx="3299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Focado para dados tumorais</a:t>
            </a:r>
            <a:endParaRPr sz="16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5" name="Google Shape;1655;p58"/>
          <p:cNvSpPr txBox="1"/>
          <p:nvPr/>
        </p:nvSpPr>
        <p:spPr>
          <a:xfrm>
            <a:off x="4102975" y="3423750"/>
            <a:ext cx="3299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Abordagem de nichos (spots vizinhos) para expressão gênica</a:t>
            </a:r>
            <a:endParaRPr sz="16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56" name="Google Shape;1656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32548" y="772750"/>
            <a:ext cx="3827275" cy="420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5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Ecossistemas integrados para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662" name="Google Shape;1662;p59"/>
          <p:cNvSpPr txBox="1">
            <a:spLocks noGrp="1"/>
          </p:cNvSpPr>
          <p:nvPr>
            <p:ph type="body" idx="1"/>
          </p:nvPr>
        </p:nvSpPr>
        <p:spPr>
          <a:xfrm>
            <a:off x="1317521" y="147737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Squidpy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63" name="Google Shape;1663;p59"/>
          <p:cNvSpPr txBox="1"/>
          <p:nvPr/>
        </p:nvSpPr>
        <p:spPr>
          <a:xfrm>
            <a:off x="1896591" y="1831633"/>
            <a:ext cx="2281800" cy="1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Palla, G., Spitzer, H., Klein, M.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Squidpy: a scalable framework for spatial omics analysis.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Methods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19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171–178 (2022). https://doi.org/10.1038/s41592-021-01358-2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64" name="Google Shape;1664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7510" y="183163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5" name="Google Shape;1665;p59"/>
          <p:cNvSpPr txBox="1">
            <a:spLocks noGrp="1"/>
          </p:cNvSpPr>
          <p:nvPr>
            <p:ph type="body" idx="1"/>
          </p:nvPr>
        </p:nvSpPr>
        <p:spPr>
          <a:xfrm>
            <a:off x="4646717" y="147737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GIOTTO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66" name="Google Shape;1666;p59"/>
          <p:cNvSpPr txBox="1"/>
          <p:nvPr/>
        </p:nvSpPr>
        <p:spPr>
          <a:xfrm>
            <a:off x="5225787" y="1831633"/>
            <a:ext cx="2281800" cy="17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Dries, R., Zhu, Q., Dong, R.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 Giotto: a toolbox for integrative analysis and visualization of spatial expression data.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Genome Biol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22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, 78 (2021). https://doi.org/10.1186/s13059-021-02286-2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67" name="Google Shape;166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6706" y="183163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59"/>
          <p:cNvSpPr txBox="1">
            <a:spLocks noGrp="1"/>
          </p:cNvSpPr>
          <p:nvPr>
            <p:ph type="body" idx="1"/>
          </p:nvPr>
        </p:nvSpPr>
        <p:spPr>
          <a:xfrm>
            <a:off x="1317521" y="358020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69" name="Google Shape;1669;p59"/>
          <p:cNvSpPr txBox="1">
            <a:spLocks noGrp="1"/>
          </p:cNvSpPr>
          <p:nvPr>
            <p:ph type="body" idx="1"/>
          </p:nvPr>
        </p:nvSpPr>
        <p:spPr>
          <a:xfrm>
            <a:off x="4936293" y="358020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670" name="Google Shape;1670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05287" y="1505887"/>
            <a:ext cx="284826" cy="28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1" name="Google Shape;1671;p5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10026" y="1537950"/>
            <a:ext cx="284826" cy="220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6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Transcriptômica espacial 3D</a:t>
            </a:r>
            <a:endParaRPr sz="2000" b="1"/>
          </a:p>
        </p:txBody>
      </p:sp>
      <p:sp>
        <p:nvSpPr>
          <p:cNvPr id="1677" name="Google Shape;1677;p60"/>
          <p:cNvSpPr txBox="1">
            <a:spLocks noGrp="1"/>
          </p:cNvSpPr>
          <p:nvPr>
            <p:ph type="body" idx="1"/>
          </p:nvPr>
        </p:nvSpPr>
        <p:spPr>
          <a:xfrm>
            <a:off x="120217" y="2106625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STAIR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78" name="Google Shape;1678;p60"/>
          <p:cNvSpPr txBox="1"/>
          <p:nvPr/>
        </p:nvSpPr>
        <p:spPr>
          <a:xfrm>
            <a:off x="699287" y="2460883"/>
            <a:ext cx="2281800" cy="1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Yu, Y., Xie, Z. Spatial transcriptomic alignment, integration, and 3D reconstruction by STAIR.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Genome Biol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26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, 427 (2025). https://doi.org/10.1186/s13059-025-03895-x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79" name="Google Shape;1679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206" y="2460883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60"/>
          <p:cNvSpPr txBox="1">
            <a:spLocks noGrp="1"/>
          </p:cNvSpPr>
          <p:nvPr>
            <p:ph type="body" idx="1"/>
          </p:nvPr>
        </p:nvSpPr>
        <p:spPr>
          <a:xfrm>
            <a:off x="409793" y="4209458"/>
            <a:ext cx="2860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GitHub</a:t>
            </a:r>
            <a:endParaRPr sz="99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81" name="Google Shape;1681;p60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pt-BR" sz="1400" b="1">
                <a:solidFill>
                  <a:schemeClr val="dk1"/>
                </a:solidFill>
              </a:rPr>
              <a:t>3D: alinhamento de fatias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  <p:pic>
        <p:nvPicPr>
          <p:cNvPr id="1682" name="Google Shape;1682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4562" y="630850"/>
            <a:ext cx="5858112" cy="243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08425" y="3176100"/>
            <a:ext cx="1843330" cy="19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92047" y="2132215"/>
            <a:ext cx="284826" cy="28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6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Transcriptômica espacial 3D </a:t>
            </a:r>
            <a:r>
              <a:rPr lang="pt-BR" sz="2000" b="1">
                <a:solidFill>
                  <a:schemeClr val="accent5"/>
                </a:solidFill>
              </a:rPr>
              <a:t>e 4D</a:t>
            </a:r>
            <a:endParaRPr sz="2000" b="1">
              <a:solidFill>
                <a:schemeClr val="accent5"/>
              </a:solidFill>
            </a:endParaRPr>
          </a:p>
        </p:txBody>
      </p:sp>
      <p:sp>
        <p:nvSpPr>
          <p:cNvPr id="1690" name="Google Shape;1690;p61"/>
          <p:cNvSpPr txBox="1">
            <a:spLocks noGrp="1"/>
          </p:cNvSpPr>
          <p:nvPr>
            <p:ph type="body" idx="1"/>
          </p:nvPr>
        </p:nvSpPr>
        <p:spPr>
          <a:xfrm>
            <a:off x="311700" y="795000"/>
            <a:ext cx="54372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pt-BR" sz="1400" b="1">
                <a:solidFill>
                  <a:schemeClr val="dk1"/>
                </a:solidFill>
              </a:rPr>
              <a:t>3D: alinhamento de fatias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pt-BR" sz="1400" b="1">
                <a:solidFill>
                  <a:schemeClr val="dk1"/>
                </a:solidFill>
              </a:rPr>
              <a:t>4D: análise temporal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  <p:pic>
        <p:nvPicPr>
          <p:cNvPr id="1691" name="Google Shape;1691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875" y="1370875"/>
            <a:ext cx="5605900" cy="221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2" name="Google Shape;1692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2675" y="1823001"/>
            <a:ext cx="5605899" cy="2712748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61"/>
          <p:cNvSpPr txBox="1"/>
          <p:nvPr/>
        </p:nvSpPr>
        <p:spPr>
          <a:xfrm>
            <a:off x="7096967" y="3008075"/>
            <a:ext cx="2074500" cy="17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Reynolds, D.E., Roh, Y.H., Oh, D.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Temporal and spatial omics technologies for 4D profiling.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Nat Methods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22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, 1408–1419 (2025). https://doi.org/10.1038/s41592-025-02683-6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94" name="Google Shape;1694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26306" y="2438695"/>
            <a:ext cx="562169" cy="54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61"/>
          <p:cNvSpPr txBox="1">
            <a:spLocks noGrp="1"/>
          </p:cNvSpPr>
          <p:nvPr>
            <p:ph type="body" idx="1"/>
          </p:nvPr>
        </p:nvSpPr>
        <p:spPr>
          <a:xfrm>
            <a:off x="2571176" y="1049482"/>
            <a:ext cx="14505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3" b="1">
                <a:solidFill>
                  <a:srgbClr val="FF5252"/>
                </a:solidFill>
                <a:latin typeface="Arial"/>
                <a:ea typeface="Arial"/>
                <a:cs typeface="Arial"/>
                <a:sym typeface="Arial"/>
              </a:rPr>
              <a:t>PERSPECTIVA</a:t>
            </a:r>
            <a:endParaRPr sz="991">
              <a:solidFill>
                <a:srgbClr val="FF525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495"/>
              </a:spcBef>
              <a:spcAft>
                <a:spcPts val="0"/>
              </a:spcAft>
              <a:buSzPts val="1800"/>
              <a:buNone/>
            </a:pPr>
            <a:endParaRPr sz="825">
              <a:solidFill>
                <a:srgbClr val="FF525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Plataforma de referência, QC, experimentos, visualização </a:t>
            </a:r>
            <a:endParaRPr sz="2000" b="1"/>
          </a:p>
        </p:txBody>
      </p:sp>
      <p:sp>
        <p:nvSpPr>
          <p:cNvPr id="1701" name="Google Shape;1701;p62"/>
          <p:cNvSpPr txBox="1"/>
          <p:nvPr/>
        </p:nvSpPr>
        <p:spPr>
          <a:xfrm>
            <a:off x="6327975" y="3568925"/>
            <a:ext cx="2693100" cy="14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475" tIns="75475" rIns="75475" bIns="75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You, Y., Fu, Y., Li, L.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et al.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Systematic comparison of sequencing-based spatial transcriptomic methods. </a:t>
            </a:r>
            <a:r>
              <a:rPr lang="pt-BR" sz="1200" b="0" i="1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Nat Methods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 </a:t>
            </a:r>
            <a:r>
              <a:rPr lang="pt-BR" sz="1200" b="1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21</a:t>
            </a:r>
            <a:r>
              <a:rPr lang="pt-BR" sz="1200" b="0" i="0" u="sng" strike="noStrike" cap="none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, 1743–1754 (2024). https://doi.org/10.1038/s41592-024-02325-</a:t>
            </a:r>
            <a:r>
              <a:rPr lang="pt-BR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1"/>
              <a:buFont typeface="Arial"/>
              <a:buNone/>
            </a:pPr>
            <a:endParaRPr sz="991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02" name="Google Shape;1702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8906" y="3568933"/>
            <a:ext cx="562169" cy="54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9013" y="865325"/>
            <a:ext cx="5965984" cy="25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7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>
                <a:solidFill>
                  <a:schemeClr val="dk1"/>
                </a:solidFill>
              </a:rPr>
              <a:t>Para finalizar…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3" name="Google Shape;171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00" y="116025"/>
            <a:ext cx="8188800" cy="4608651"/>
          </a:xfrm>
          <a:prstGeom prst="rect">
            <a:avLst/>
          </a:prstGeom>
          <a:noFill/>
          <a:ln>
            <a:noFill/>
          </a:ln>
        </p:spPr>
      </p:pic>
      <p:sp>
        <p:nvSpPr>
          <p:cNvPr id="1714" name="Google Shape;1714;p75"/>
          <p:cNvSpPr txBox="1">
            <a:spLocks noGrp="1"/>
          </p:cNvSpPr>
          <p:nvPr>
            <p:ph type="body" idx="1"/>
          </p:nvPr>
        </p:nvSpPr>
        <p:spPr>
          <a:xfrm>
            <a:off x="3392950" y="4628350"/>
            <a:ext cx="5273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*gerada por IA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3f8c7c89a26_0_0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LEITURAS RECOMENDADAS</a:t>
            </a:r>
            <a:endParaRPr sz="3100" b="1"/>
          </a:p>
        </p:txBody>
      </p:sp>
      <p:sp>
        <p:nvSpPr>
          <p:cNvPr id="1720" name="Google Shape;1720;g3f8c7c89a26_0_0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Link com todas leituras recomendadas durante o curso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721" name="Google Shape;1721;g3f8c7c89a2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175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1722" name="Google Shape;1722;g3f8c7c89a26_0_0"/>
          <p:cNvSpPr txBox="1"/>
          <p:nvPr/>
        </p:nvSpPr>
        <p:spPr>
          <a:xfrm>
            <a:off x="6941700" y="3509700"/>
            <a:ext cx="1875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https://flaviogckessler.github.io/Curso_ST/apresentacoes/LEITURA_RECOMENDADA.html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23" name="Google Shape;1723;g3f8c7c89a26_0_0" title="qr_code_leituraRecomendada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4" name="Google Shape;1724;g3f8c7c89a26_0_0"/>
          <p:cNvGrpSpPr/>
          <p:nvPr/>
        </p:nvGrpSpPr>
        <p:grpSpPr>
          <a:xfrm>
            <a:off x="326400" y="1633275"/>
            <a:ext cx="6090650" cy="2721575"/>
            <a:chOff x="326400" y="1633275"/>
            <a:chExt cx="6090650" cy="2721575"/>
          </a:xfrm>
        </p:grpSpPr>
        <p:pic>
          <p:nvPicPr>
            <p:cNvPr id="1725" name="Google Shape;1725;g3f8c7c89a26_0_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6400" y="1633275"/>
              <a:ext cx="6090650" cy="2721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6" name="Google Shape;1726;g3f8c7c89a26_0_0"/>
            <p:cNvSpPr/>
            <p:nvPr/>
          </p:nvSpPr>
          <p:spPr>
            <a:xfrm>
              <a:off x="1217475" y="2038250"/>
              <a:ext cx="383100" cy="177900"/>
            </a:xfrm>
            <a:prstGeom prst="rect">
              <a:avLst/>
            </a:prstGeom>
            <a:solidFill>
              <a:srgbClr val="031017"/>
            </a:solidFill>
            <a:ln w="9525" cap="flat" cmpd="sng">
              <a:solidFill>
                <a:srgbClr val="0310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727" name="Google Shape;1727;g3f8c7c89a26_0_0"/>
            <p:cNvSpPr/>
            <p:nvPr/>
          </p:nvSpPr>
          <p:spPr>
            <a:xfrm>
              <a:off x="340080" y="3738450"/>
              <a:ext cx="1875900" cy="510900"/>
            </a:xfrm>
            <a:prstGeom prst="rect">
              <a:avLst/>
            </a:prstGeom>
            <a:solidFill>
              <a:srgbClr val="031017"/>
            </a:solidFill>
            <a:ln w="9525" cap="flat" cmpd="sng">
              <a:solidFill>
                <a:srgbClr val="03101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7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Atividade</a:t>
            </a:r>
            <a:endParaRPr sz="20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sp>
        <p:nvSpPr>
          <p:cNvPr id="1733" name="Google Shape;1733;p76"/>
          <p:cNvSpPr txBox="1">
            <a:spLocks noGrp="1"/>
          </p:cNvSpPr>
          <p:nvPr>
            <p:ph type="body" idx="1"/>
          </p:nvPr>
        </p:nvSpPr>
        <p:spPr>
          <a:xfrm>
            <a:off x="311700" y="1107207"/>
            <a:ext cx="43803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b="1">
                <a:solidFill>
                  <a:schemeClr val="dk1"/>
                </a:solidFill>
              </a:rPr>
              <a:t>Questionário pós-curso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734" name="Google Shape;1734;p76" title="qrcode_Formulario_FI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525" y="1671538"/>
            <a:ext cx="2382200" cy="238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76"/>
          <p:cNvPicPr preferRelativeResize="0"/>
          <p:nvPr/>
        </p:nvPicPr>
        <p:blipFill rotWithShape="1">
          <a:blip r:embed="rId4">
            <a:alphaModFix/>
          </a:blip>
          <a:srcRect b="51930"/>
          <a:stretch/>
        </p:blipFill>
        <p:spPr>
          <a:xfrm>
            <a:off x="3160925" y="1947414"/>
            <a:ext cx="5538725" cy="183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78"/>
          <p:cNvSpPr txBox="1"/>
          <p:nvPr/>
        </p:nvSpPr>
        <p:spPr>
          <a:xfrm>
            <a:off x="3304750" y="1938125"/>
            <a:ext cx="5778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Desenvolvimento de ferramentas análise de dados biológicos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PathwaySpace, RGraphSpace, SpotSpace, GeneBridge, RedeR</a:t>
            </a: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Colaboração em consórcios internacionais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Cancer Genome Atlas (TCGA)</a:t>
            </a: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1" name="Google Shape;1741;p78" title="Logo_oficial_da_UFPR_(sem_fundo)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513" y="460400"/>
            <a:ext cx="1849685" cy="12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78" title="4872380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4754" y="429321"/>
            <a:ext cx="1267250" cy="12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3" name="Google Shape;1743;p78"/>
          <p:cNvSpPr txBox="1"/>
          <p:nvPr/>
        </p:nvSpPr>
        <p:spPr>
          <a:xfrm>
            <a:off x="4633572" y="406425"/>
            <a:ext cx="3464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SysbioLab 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Laboratório de Bioinformática e Biologia de Sistemas, UFPR, Curitiba</a:t>
            </a: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GitHub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4" name="Google Shape;1744;p78" title="logo_ppgbioinfo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2429" y="1901275"/>
            <a:ext cx="2379859" cy="11082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sp>
        <p:nvSpPr>
          <p:cNvPr id="1745" name="Google Shape;1745;p78"/>
          <p:cNvSpPr txBox="1"/>
          <p:nvPr/>
        </p:nvSpPr>
        <p:spPr>
          <a:xfrm>
            <a:off x="327697" y="3122150"/>
            <a:ext cx="3464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Instagram PPG Bioinfo</a:t>
            </a:r>
            <a:endParaRPr sz="1200" b="1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Site</a:t>
            </a:r>
            <a:endParaRPr sz="1200" b="1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6" name="Google Shape;1746;p78"/>
          <p:cNvSpPr txBox="1"/>
          <p:nvPr/>
        </p:nvSpPr>
        <p:spPr>
          <a:xfrm>
            <a:off x="327700" y="4099213"/>
            <a:ext cx="2807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 de Pós Graduação Associado à UTFPR (Cornélio Procópio)</a:t>
            </a: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7" name="Google Shape;1747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39100" y="3251350"/>
            <a:ext cx="949243" cy="12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8" name="Google Shape;1748;p78"/>
          <p:cNvSpPr txBox="1"/>
          <p:nvPr/>
        </p:nvSpPr>
        <p:spPr>
          <a:xfrm>
            <a:off x="5825400" y="3296550"/>
            <a:ext cx="20139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Responsável: Prof. Dr. Mauro Antônio Alves Castro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Google Scholar</a:t>
            </a: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pt-BR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Lattes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9" name="Google Shape;1749;p78"/>
          <p:cNvSpPr txBox="1"/>
          <p:nvPr/>
        </p:nvSpPr>
        <p:spPr>
          <a:xfrm>
            <a:off x="3304750" y="3287875"/>
            <a:ext cx="2646000" cy="12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Membros:</a:t>
            </a:r>
            <a:endParaRPr sz="1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Jean S. S. Resende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Jonathan Back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Lana B. P. Querne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</a:pPr>
            <a:r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Flávio G. Carazza-Kessler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3f8c67594ef_0_112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3000" b="1"/>
              <a:t>Instrutor</a:t>
            </a:r>
            <a:endParaRPr sz="3000" b="1"/>
          </a:p>
        </p:txBody>
      </p:sp>
      <p:pic>
        <p:nvPicPr>
          <p:cNvPr id="1755" name="Google Shape;1755;g3f8c67594ef_0_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2450" y="860476"/>
            <a:ext cx="1114500" cy="1254893"/>
          </a:xfrm>
          <a:prstGeom prst="rect">
            <a:avLst/>
          </a:prstGeom>
          <a:noFill/>
          <a:ln>
            <a:noFill/>
          </a:ln>
        </p:spPr>
      </p:pic>
      <p:sp>
        <p:nvSpPr>
          <p:cNvPr id="1756" name="Google Shape;1756;g3f8c67594ef_0_112"/>
          <p:cNvSpPr txBox="1"/>
          <p:nvPr/>
        </p:nvSpPr>
        <p:spPr>
          <a:xfrm>
            <a:off x="3741975" y="860475"/>
            <a:ext cx="4558500" cy="12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Doutorando em Bioinformática na UFPR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Mestre em Bioquímica </a:t>
            </a:r>
            <a:r>
              <a:rPr lang="pt-BR" sz="1300">
                <a:solidFill>
                  <a:schemeClr val="dk1"/>
                </a:solidFill>
              </a:rPr>
              <a:t>pela </a:t>
            </a: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UFRGS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Bacharel em Biotecnologia pela UFRGS (Bioinformática)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757" name="Google Shape;1757;g3f8c67594ef_0_112"/>
          <p:cNvSpPr txBox="1"/>
          <p:nvPr/>
        </p:nvSpPr>
        <p:spPr>
          <a:xfrm>
            <a:off x="2512450" y="2571750"/>
            <a:ext cx="57879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b="1">
                <a:solidFill>
                  <a:schemeClr val="dk1"/>
                </a:solidFill>
              </a:rPr>
              <a:t>Recentemente, tenho atuado</a:t>
            </a:r>
            <a:r>
              <a:rPr lang="pt-BR" b="1" i="0" u="none" strike="noStrike" cap="none">
                <a:solidFill>
                  <a:schemeClr val="dk1"/>
                </a:solidFill>
              </a:rPr>
              <a:t> no desenvolvimento de ferramentas de análise de dados de transcriptômica espacial. Associado ao grupo SysbioLab, PPG Bioinfo UFPR.</a:t>
            </a:r>
            <a:endParaRPr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758" name="Google Shape;1758;g3f8c67594ef_0_112"/>
          <p:cNvSpPr txBox="1"/>
          <p:nvPr/>
        </p:nvSpPr>
        <p:spPr>
          <a:xfrm>
            <a:off x="1133097" y="4331177"/>
            <a:ext cx="687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u="sng">
                <a:solidFill>
                  <a:schemeClr val="hlink"/>
                </a:solidFill>
                <a:hlinkClick r:id="rId4"/>
              </a:rPr>
              <a:t>github.com/flaviogckessler</a:t>
            </a:r>
            <a:r>
              <a:rPr lang="pt-BR"/>
              <a:t>	</a:t>
            </a:r>
            <a:r>
              <a:rPr lang="pt-BR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github.com/sysbiolab</a:t>
            </a:r>
            <a:r>
              <a:rPr lang="pt-BR">
                <a:solidFill>
                  <a:schemeClr val="dk1"/>
                </a:solidFill>
              </a:rPr>
              <a:t>	flaviogckessler@gmail.com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59" name="Google Shape;1759;g3f8c67594ef_0_112"/>
          <p:cNvPicPr preferRelativeResize="0"/>
          <p:nvPr/>
        </p:nvPicPr>
        <p:blipFill rotWithShape="1">
          <a:blip r:embed="rId6">
            <a:alphaModFix/>
          </a:blip>
          <a:srcRect r="73206" b="14698"/>
          <a:stretch/>
        </p:blipFill>
        <p:spPr>
          <a:xfrm>
            <a:off x="311700" y="860475"/>
            <a:ext cx="1883450" cy="282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g3f8c67594ef_0_112" title="github_icon_128p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725" y="4191099"/>
            <a:ext cx="680375" cy="68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3f8c67594ef_0_173"/>
          <p:cNvSpPr txBox="1">
            <a:spLocks noGrp="1"/>
          </p:cNvSpPr>
          <p:nvPr>
            <p:ph type="ctrTitle"/>
          </p:nvPr>
        </p:nvSpPr>
        <p:spPr>
          <a:xfrm>
            <a:off x="519975" y="643075"/>
            <a:ext cx="43200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Análise de Dados de </a:t>
            </a:r>
            <a:endParaRPr sz="3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Transcriptômica Espacial</a:t>
            </a:r>
            <a:endParaRPr sz="2000" i="1">
              <a:solidFill>
                <a:schemeClr val="lt2"/>
              </a:solidFill>
            </a:endParaRPr>
          </a:p>
        </p:txBody>
      </p:sp>
      <p:sp>
        <p:nvSpPr>
          <p:cNvPr id="1766" name="Google Shape;1766;g3f8c67594ef_0_173"/>
          <p:cNvSpPr txBox="1">
            <a:spLocks noGrp="1"/>
          </p:cNvSpPr>
          <p:nvPr>
            <p:ph type="subTitle" idx="1"/>
          </p:nvPr>
        </p:nvSpPr>
        <p:spPr>
          <a:xfrm>
            <a:off x="601618" y="3989475"/>
            <a:ext cx="35379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900"/>
              <a:t>Flávio Gabriel Carazza-Kessler</a:t>
            </a:r>
            <a:endParaRPr sz="1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Mestre  em Bioquímica, UFRGS</a:t>
            </a:r>
            <a:endParaRPr sz="12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Doutorando em Bioinformática, UFPR</a:t>
            </a:r>
            <a:endParaRPr sz="1200"/>
          </a:p>
        </p:txBody>
      </p:sp>
      <p:pic>
        <p:nvPicPr>
          <p:cNvPr id="1767" name="Google Shape;1767;g3f8c67594ef_0_173" title="UFPR_branco_transparen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875" y="4094375"/>
            <a:ext cx="1396599" cy="6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4364</Words>
  <Application>Microsoft Office PowerPoint</Application>
  <PresentationFormat>On-screen Show (16:9)</PresentationFormat>
  <Paragraphs>583</Paragraphs>
  <Slides>186</Slides>
  <Notes>186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186</vt:i4>
      </vt:variant>
    </vt:vector>
  </HeadingPairs>
  <TitlesOfParts>
    <vt:vector size="191" baseType="lpstr">
      <vt:lpstr>Courier New</vt:lpstr>
      <vt:lpstr>Roboto</vt:lpstr>
      <vt:lpstr>Arial</vt:lpstr>
      <vt:lpstr>Proxima Nova</vt:lpstr>
      <vt:lpstr>Spearmint</vt:lpstr>
      <vt:lpstr>Análise de Dados de  Transcriptômica Espacial</vt:lpstr>
      <vt:lpstr>PowerPoint Presentation</vt:lpstr>
      <vt:lpstr>Análise Downstream</vt:lpstr>
      <vt:lpstr>Ícones durante a aula</vt:lpstr>
      <vt:lpstr>RNA-seq Espacial Deconvolução</vt:lpstr>
      <vt:lpstr>Deconvolução (anotação de tipo celular) </vt:lpstr>
      <vt:lpstr>Deconvolução (anotação de tipo celular) </vt:lpstr>
      <vt:lpstr>Deconvolução (anotação de tipo celular) </vt:lpstr>
      <vt:lpstr>Deconvolução (anotação de tipo celular) </vt:lpstr>
      <vt:lpstr>Vinheta</vt:lpstr>
      <vt:lpstr>Deconvolução (anotação de tipo celular) </vt:lpstr>
      <vt:lpstr>Deconvolução (anotação de tipo celular) </vt:lpstr>
      <vt:lpstr>Deconvolução (anotação de tipo celular) </vt:lpstr>
      <vt:lpstr>Deconvolução (anotação de tipo celular) </vt:lpstr>
      <vt:lpstr>Deconvolução (anotação de tipo celular) </vt:lpstr>
      <vt:lpstr>Deconvolução (anotação de tipo celular) </vt:lpstr>
      <vt:lpstr>Deconvolução (anotação de tipo celular) </vt:lpstr>
      <vt:lpstr>Vinheta deconvolução: passos iniciais </vt:lpstr>
      <vt:lpstr>Vinheta deconvolução: passos iniciais </vt:lpstr>
      <vt:lpstr>Vinheta deconvolução: passos iniciais </vt:lpstr>
      <vt:lpstr>Vinheta deconvolução: passos iniciais </vt:lpstr>
      <vt:lpstr>Vinheta deconvolução: passos iniciais </vt:lpstr>
      <vt:lpstr>Vinheta deconvolução: passos iniciais </vt:lpstr>
      <vt:lpstr>Vinheta deconvolução: passos iniciais </vt:lpstr>
      <vt:lpstr>Vinheta deconvolução: dado ESPACIAL </vt:lpstr>
      <vt:lpstr>Vinheta deconvolução: dado ESPACIAL </vt:lpstr>
      <vt:lpstr>Vinheta deconvolução: dado ESPACIAL </vt:lpstr>
      <vt:lpstr>Vinheta deconvolução: dado ESPACIAL </vt:lpstr>
      <vt:lpstr>Vinheta deconvolução: dado ESPACIAL </vt:lpstr>
      <vt:lpstr>Vinheta deconvolução: dado ESPACIAL </vt:lpstr>
      <vt:lpstr>Vinheta deconvolução: dado ESPACIAL </vt:lpstr>
      <vt:lpstr>Vinheta deconvolução: dado ESPACIAL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single-cell </vt:lpstr>
      <vt:lpstr>Vinheta deconvolução: REFERÊNCIA  &amp; ESPACIAL </vt:lpstr>
      <vt:lpstr>Vinheta deconvolução: REFERÊNCIA  &amp; ESPACIAL </vt:lpstr>
      <vt:lpstr>Vinheta deconvolução: Construir objetos </vt:lpstr>
      <vt:lpstr>Vinheta deconvolução: Construir objetos </vt:lpstr>
      <vt:lpstr>Vinheta deconvolução: Construir objetos </vt:lpstr>
      <vt:lpstr>Vinheta deconvolução: Construir objetos </vt:lpstr>
      <vt:lpstr>Vinheta deconvolução: Executar RCTD </vt:lpstr>
      <vt:lpstr>Vinheta deconvolução: Executar RCTD </vt:lpstr>
      <vt:lpstr>Vinheta deconvolução: Executar RCTD </vt:lpstr>
      <vt:lpstr>Vinheta deconvolução: Executar RCTD </vt:lpstr>
      <vt:lpstr>Vinheta deconvolução: Executar RCTD </vt:lpstr>
      <vt:lpstr>Vinheta deconvolução: Executar RCTD </vt:lpstr>
      <vt:lpstr>Vinheta deconvolução: Executar RCTD </vt:lpstr>
      <vt:lpstr>Vinheta deconvolução: Executar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Vinheta deconvolução: Resultado RCTD </vt:lpstr>
      <vt:lpstr>Intervalo</vt:lpstr>
      <vt:lpstr>RNA-seq Espacial Comunicação Celular</vt:lpstr>
      <vt:lpstr>Comunicação Celular</vt:lpstr>
      <vt:lpstr>Comunicação Celular</vt:lpstr>
      <vt:lpstr>Comunicação Celular</vt:lpstr>
      <vt:lpstr>Comunicação Celular</vt:lpstr>
      <vt:lpstr>Comunicação Celular</vt:lpstr>
      <vt:lpstr>Comunicação Celular</vt:lpstr>
      <vt:lpstr>Comunicação Celular</vt:lpstr>
      <vt:lpstr>Comunicação Celular</vt:lpstr>
      <vt:lpstr>Vinheta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passos iniciais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análise</vt:lpstr>
      <vt:lpstr>Comunicação Celular (Cell Chat): imputação dos dados</vt:lpstr>
      <vt:lpstr>Comunicação Celular (Cell Chat): imputação dos dados</vt:lpstr>
      <vt:lpstr>Comunicação Celular (Cell Chat): imputação dos dados</vt:lpstr>
      <vt:lpstr>Comunicação Celular (Cell Chat): imputação dos dados</vt:lpstr>
      <vt:lpstr>Comunicação Celular (Cell Chat): imputação dos dados</vt:lpstr>
      <vt:lpstr>Comunicação Celular (Cell Chat): imputação dos dados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Comunicação Celular: Visualização PathwaySpace</vt:lpstr>
      <vt:lpstr>Dúvidas?</vt:lpstr>
      <vt:lpstr>Comunicação Celular</vt:lpstr>
      <vt:lpstr>Intervalo</vt:lpstr>
      <vt:lpstr>RNA-seq Espacial Segmentação Celular</vt:lpstr>
      <vt:lpstr>Segmentação Celular</vt:lpstr>
      <vt:lpstr>Segmentação Celular</vt:lpstr>
      <vt:lpstr>Segmentação Celular</vt:lpstr>
      <vt:lpstr>Segmentação Celular</vt:lpstr>
      <vt:lpstr>Segmentação Celular</vt:lpstr>
      <vt:lpstr>Segmentação Celular</vt:lpstr>
      <vt:lpstr>Vinheta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Segmentação Celular: RGraphSpace</vt:lpstr>
      <vt:lpstr>Dúvidas?</vt:lpstr>
      <vt:lpstr>RNA-seq Espacial Referências de análise</vt:lpstr>
      <vt:lpstr>Anotação de tipo celular  </vt:lpstr>
      <vt:lpstr>Anotação de tipo celular  </vt:lpstr>
      <vt:lpstr>Genes com expressão espacialmente dependente </vt:lpstr>
      <vt:lpstr>Genes com expressão espacialmente dependente </vt:lpstr>
      <vt:lpstr>Compartimentalização de regiões (microambientes) </vt:lpstr>
      <vt:lpstr>Compartimentalização de regiões (microambientes) </vt:lpstr>
      <vt:lpstr>Ecossistemas integrados para RNAseq espacial </vt:lpstr>
      <vt:lpstr>Transcriptômica espacial 3D</vt:lpstr>
      <vt:lpstr>Transcriptômica espacial 3D e 4D</vt:lpstr>
      <vt:lpstr>Plataforma de referência, QC, experimentos, visualização </vt:lpstr>
      <vt:lpstr>Para finalizar…</vt:lpstr>
      <vt:lpstr>PowerPoint Presentation</vt:lpstr>
      <vt:lpstr>LEITURAS RECOMENDADAS</vt:lpstr>
      <vt:lpstr>Atividade  </vt:lpstr>
      <vt:lpstr>PowerPoint Presentation</vt:lpstr>
      <vt:lpstr>Instrutor</vt:lpstr>
      <vt:lpstr>Análise de Dados de  Transcriptômica Espacial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Flávio Kessler</cp:lastModifiedBy>
  <cp:revision>1</cp:revision>
  <dcterms:modified xsi:type="dcterms:W3CDTF">2026-09-10T00:11:37Z</dcterms:modified>
</cp:coreProperties>
</file>