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</p:sldIdLst>
  <p:sldSz cx="9144000" cy="5143500" type="screen16x9"/>
  <p:notesSz cx="6858000" cy="9144000"/>
  <p:embeddedFontLst>
    <p:embeddedFont>
      <p:font typeface="Proxima Nova" panose="020B0604020202020204" charset="0"/>
      <p:regular r:id="rId125"/>
      <p:bold r:id="rId126"/>
      <p:italic r:id="rId127"/>
      <p:boldItalic r:id="rId128"/>
    </p:embeddedFont>
    <p:embeddedFont>
      <p:font typeface="Roboto" panose="02000000000000000000" pitchFamily="2" charset="0"/>
      <p:regular r:id="rId129"/>
      <p:bold r:id="rId130"/>
      <p:italic r:id="rId131"/>
      <p:boldItalic r:id="rId1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6" roundtripDataSignature="AMtx7mifkDvkKJmAJfIsQYH7Jq/gvUnO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notesMaster" Target="notesMasters/notesMaster1.xml"/><Relationship Id="rId129" Type="http://schemas.openxmlformats.org/officeDocument/2006/relationships/font" Target="fonts/font5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font" Target="fonts/font6.fntdata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font" Target="fonts/font7.fntdata"/><Relationship Id="rId136" Type="http://customschemas.google.com/relationships/presentationmetadata" Target="metadata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font" Target="fonts/font8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font" Target="fonts/font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a38b58708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g3fa38b58708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a38b58708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g3fa38b58708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a439e8c7f_0_2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g3fa439e8c7f_0_2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a439e8c7f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3fa439e8c7f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a439e8c7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g3fa439e8c7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a439e8c7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g3fa439e8c7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fa439e8c7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g3fa439e8c7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439e8c7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3fa439e8c7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fa439e8c7f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g3fa439e8c7f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a439e8c7f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7" name="Google Shape;147;g3fa439e8c7f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a439e8c7f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g3fa439e8c7f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a439e8c7f_0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3fa439e8c7f_0_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a439e8c7f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3fa439e8c7f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a439e8c7f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g3fa439e8c7f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a439e8c7f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9" name="Google Shape;209;g3fa439e8c7f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a439e8c7f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g3fa439e8c7f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a439e8c7f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3fa439e8c7f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a439e8c7f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8" name="Google Shape;238;g3fa439e8c7f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fa439e8c7f_0_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g3fa439e8c7f_0_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a439e8c7f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6" name="Google Shape;256;g3fa439e8c7f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fa439e8c7f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4" name="Google Shape;264;g3fa439e8c7f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fa439e8c7f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4" name="Google Shape;274;g3fa439e8c7f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a439e8c7f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2" name="Google Shape;282;g3fa439e8c7f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a439e8c7f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3fa439e8c7f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a439e8c7f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g3fa439e8c7f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a439e8c7f_0_6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g3fa439e8c7f_0_6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a439e8c7f_0_6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g3fa439e8c7f_0_6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a439e8c7f_0_5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4" name="Google Shape;334;g3fa439e8c7f_0_5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fa439e8c7f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3" name="Google Shape;343;g3fa439e8c7f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a439e8c7f_0_5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g3fa439e8c7f_0_5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fa439e8c7f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g3fa439e8c7f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a439e8c7f_0_6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6" name="Google Shape;376;g3fa439e8c7f_0_6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a439e8c7f_0_6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g3fa439e8c7f_0_6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3fa439e8c7f_0_6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g3fa439e8c7f_0_6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fa439e8c7f_0_6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2" name="Google Shape;402;g3fa439e8c7f_0_6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fa54d29aa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g3fa54d29aa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fa54d29aa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g3fa54d29aa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fa54d29aa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1" name="Google Shape;431;g3fa54d29aa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fa54d29aa1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g3fa54d29aa1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fa54d29aa1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4" name="Google Shape;454;g3fa54d29aa1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a54d29aa1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4" name="Google Shape;464;g3fa54d29aa1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a439e8c7f_0_7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g3fa439e8c7f_0_7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fa439e8c7f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9" name="Google Shape;479;g3fa439e8c7f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fa439e8c7f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9" name="Google Shape;489;g3fa439e8c7f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fa439e8c7f_0_7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6" name="Google Shape;496;g3fa439e8c7f_0_7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fa439e8c7f_0_7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5" name="Google Shape;505;g3fa439e8c7f_0_7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a439e8c7f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2" name="Google Shape;512;g3fa439e8c7f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fa439e8c7f_0_7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1" name="Google Shape;521;g3fa439e8c7f_0_7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fa439e8c7f_0_7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g3fa439e8c7f_0_7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3fa439e8c7f_0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7" name="Google Shape;537;g3fa439e8c7f_0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fa47ad03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2" name="Google Shape;542;g3fa47ad03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fa47ad03fa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g3fa47ad03fa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fa47ad03fa_0_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g3fa47ad03fa_0_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fa47ad03fa_0_3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9" name="Google Shape;589;g3fa47ad03fa_0_3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a47ad03fa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0" name="Google Shape;610;g3fa47ad03fa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fa439e8c7f_0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1" name="Google Shape;631;g3fa439e8c7f_0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a439e8c7f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5" name="Google Shape;655;g3fa439e8c7f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3fa439e8c7f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0" name="Google Shape;660;g3fa439e8c7f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fa47ad03f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67" name="Google Shape;667;g3fa47ad03f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fa47ad03fa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75" name="Google Shape;675;g3fa47ad03fa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fa439e8c7f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5" name="Google Shape;685;g3fa439e8c7f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fa439e8c7f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3" name="Google Shape;693;g3fa439e8c7f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fa439e8c7f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4" name="Google Shape;704;g3fa439e8c7f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fa47ad03f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3" name="Google Shape;713;g3fa47ad03fa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fa47ad03fa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9" name="Google Shape;719;g3fa47ad03fa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fa54d29aa1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7" name="Google Shape;727;g3fa54d29aa1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3fa47ad03fa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6" name="Google Shape;736;g3fa47ad03fa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fa47ad03fa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5" name="Google Shape;745;g3fa47ad03fa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fa47ad03fa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2" name="Google Shape;752;g3fa47ad03fa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3fa47ad03fa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1" name="Google Shape;761;g3fa47ad03fa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fa47ad03fa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9" name="Google Shape;769;g3fa47ad03fa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3fa47ad03fa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9" name="Google Shape;779;g3fa47ad03fa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fa47ad03f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7" name="Google Shape;787;g3fa47ad03f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fa47ad03fa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96" name="Google Shape;796;g3fa47ad03fa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3fa54d29aa1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3" name="Google Shape;803;g3fa54d29aa1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fa54d29aa1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1" name="Google Shape;811;g3fa54d29aa1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3fa54d29aa1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8" name="Google Shape;818;g3fa54d29aa1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fa54d29aa1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7" name="Google Shape;827;g3fa54d29aa1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3fa54d29aa1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6" name="Google Shape;836;g3fa54d29aa1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fa47ad03fa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9" name="Google Shape;849;g3fa47ad03fa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3fa439e8c7f_0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7" name="Google Shape;857;g3fa439e8c7f_0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3fa439e8c7f_0_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2" name="Google Shape;862;g3fa439e8c7f_0_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fa439e8c7f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7" name="Google Shape;867;g3fa439e8c7f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3fa54d29aa1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6" name="Google Shape;876;g3fa54d29aa1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fa439e8c7f_0_5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5" name="Google Shape;885;g3fa439e8c7f_0_5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g3fa439e8c7f_0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6" name="Google Shape;896;g3fa439e8c7f_0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a54d29aa1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3" name="Google Shape;903;g3fa54d29aa1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3fa54d29aa1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1" name="Google Shape;911;g3fa54d29aa1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3fa54d29aa1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8" name="Google Shape;918;g3fa54d29aa1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3fa54d29aa1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6" name="Google Shape;926;g3fa54d29aa1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3fa54d29aa1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5" name="Google Shape;935;g3fa54d29aa1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fa54d29aa1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3" name="Google Shape;943;g3fa54d29aa1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3fa54d29aa1_0_2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2" name="Google Shape;952;g3fa54d29aa1_0_2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3fa54d29aa1_0_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3" name="Google Shape;963;g3fa54d29aa1_0_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g3fa54d29aa1_0_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6" name="Google Shape;976;g3fa54d29aa1_0_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3fa439e8c7f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2" name="Google Shape;992;g3fa439e8c7f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fa54d29aa1_0_4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9" name="Google Shape;999;g3fa54d29aa1_0_4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fa54d29aa1_0_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8" name="Google Shape;1008;g3fa54d29aa1_0_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g3fa54d29aa1_0_4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8" name="Google Shape;1018;g3fa54d29aa1_0_4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3fa54d29aa1_0_4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5" name="Google Shape;1025;g3fa54d29aa1_0_4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3fa54d29aa1_0_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4" name="Google Shape;1034;g3fa54d29aa1_0_4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3fa54d29aa1_0_4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5" name="Google Shape;1045;g3fa54d29aa1_0_4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g3fa54d29aa1_0_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7" name="Google Shape;1057;g3fa54d29aa1_0_4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fa54d29aa1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4" name="Google Shape;1064;g3fa54d29aa1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3fa54d29aa1_0_4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2" name="Google Shape;1072;g3fa54d29aa1_0_4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3fa439e8c7f_0_3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2" name="Google Shape;1082;g3fa439e8c7f_0_3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fa54d29aa1_0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0" name="Google Shape;1090;g3fa54d29aa1_0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3fa54d29aa1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9" name="Google Shape;1099;g3fa54d29aa1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Google Shape;1109;g3fa54d29aa1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0" name="Google Shape;1110;g3fa54d29aa1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3fa54d29aa1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8" name="Google Shape;1118;g3fa54d29aa1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3fa54d29aa1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7" name="Google Shape;1127;g3fa54d29aa1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3fa54d29aa1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8" name="Google Shape;1138;g3fa54d29aa1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3fa54d29aa1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2" name="Google Shape;1152;g3fa54d29aa1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3fa54d29aa1_0_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9" name="Google Shape;1159;g3fa54d29aa1_0_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g3fa54d29aa1_0_5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8" name="Google Shape;1168;g3fa54d29aa1_0_5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3fa54d29aa1_0_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5" name="Google Shape;1175;g3fa54d29aa1_0_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3fa54d29aa1_0_6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3" name="Google Shape;1183;g3fa54d29aa1_0_6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3fa54d29aa1_0_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3" name="Google Shape;1193;g3fa54d29aa1_0_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3fa54d29aa1_0_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1" name="Google Shape;1201;g3fa54d29aa1_0_6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3fa439e8c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1" name="Google Shape;1211;g3fa439e8c7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16" name="Google Shape;1216;p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g3fa38b58708_0_126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g3fa38b58708_0_126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g3fa38b58708_0_126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g3fa38b58708_0_1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" name="Google Shape;14;g3fa38b58708_0_126" title="FundoS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1" y="1"/>
            <a:ext cx="9139127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3fa38b58708_0_13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g3fa38b58708_0_1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3fa38b58708_0_1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g3fa38b58708_0_1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fa38b58708_0_137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" name="Google Shape;22;g3fa38b58708_0_13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g3fa38b58708_0_137"/>
          <p:cNvSpPr txBox="1">
            <a:spLocks noGrp="1"/>
          </p:cNvSpPr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4" name="Google Shape;24;g3fa38b58708_0_137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5" name="Google Shape;25;g3fa38b58708_0_137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g3fa38b58708_0_1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3fa38b58708_0_144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g3fa38b58708_0_1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Google Shape;31;g3fa38b58708_0_147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g3fa38b58708_0_147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g3fa38b58708_0_1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3fa38b58708_0_1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g3fa38b58708_0_15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g3fa38b58708_0_15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g3fa38b58708_0_1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3fa38b58708_0_15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3fa38b58708_0_1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fa38b58708_0_15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4" name="Google Shape;44;g3fa38b58708_0_15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5" name="Google Shape;45;g3fa38b58708_0_1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fa38b58708_0_163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48" name="Google Shape;48;g3fa38b58708_0_1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a38b58708_0_16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3fa38b58708_0_166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52" name="Google Shape;52;g3fa38b58708_0_166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g3fa38b58708_0_1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fa38b58708_0_1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3fa38b58708_0_1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g3fa38b58708_0_1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sz="14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g3fa38b58708_0_1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s://flaviogckessler.github.io/Curso_ST/vinhetas/Controle_de_qualidade_preprocessamento_clusterizacao_espacial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satijalab.org/seurat/" TargetMode="Externa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hyperlink" Target="https://biostatsquid.com/seurat-objects-explained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5.png"/><Relationship Id="rId4" Type="http://schemas.openxmlformats.org/officeDocument/2006/relationships/hyperlink" Target="https://satijalab.org/seurat/archive/v4.3/interaction_vignett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1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6.png"/><Relationship Id="rId4" Type="http://schemas.openxmlformats.org/officeDocument/2006/relationships/image" Target="../media/image7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ysbiolab.github.io/PathwaySpace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8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ysbiolab.github.io/PathwaySpace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8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hyperlink" Target="https://flaviogckessler.github.io/Curso_ST/vinhetas/Visualizacao_Continua_PathwaySpace.html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8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sysbiolab.github.io/RGraphSpace/articles/get-started.html" TargetMode="External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6.png"/><Relationship Id="rId4" Type="http://schemas.openxmlformats.org/officeDocument/2006/relationships/image" Target="../media/image94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7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6.png"/><Relationship Id="rId4" Type="http://schemas.openxmlformats.org/officeDocument/2006/relationships/image" Target="../media/image94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8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6.png"/><Relationship Id="rId4" Type="http://schemas.openxmlformats.org/officeDocument/2006/relationships/image" Target="../media/image94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ysbiolab.github.io/PathwaySpace/articles/get-started.html" TargetMode="External"/><Relationship Id="rId4" Type="http://schemas.openxmlformats.org/officeDocument/2006/relationships/image" Target="../media/image106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ysbiolab.github.io/PathwaySpace/articles/get-started.html" TargetMode="External"/><Relationship Id="rId4" Type="http://schemas.openxmlformats.org/officeDocument/2006/relationships/image" Target="../media/image106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hyperlink" Target="https://sysbiolab.github.io/PathwaySpace/articles/get-started.html" TargetMode="External"/><Relationship Id="rId4" Type="http://schemas.openxmlformats.org/officeDocument/2006/relationships/image" Target="../media/image10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9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8.png"/><Relationship Id="rId4" Type="http://schemas.openxmlformats.org/officeDocument/2006/relationships/image" Target="../media/image109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8.png"/><Relationship Id="rId4" Type="http://schemas.openxmlformats.org/officeDocument/2006/relationships/image" Target="../media/image109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a38b58708_0_61"/>
          <p:cNvSpPr txBox="1">
            <a:spLocks noGrp="1"/>
          </p:cNvSpPr>
          <p:nvPr>
            <p:ph type="ctrTitle"/>
          </p:nvPr>
        </p:nvSpPr>
        <p:spPr>
          <a:xfrm>
            <a:off x="519975" y="643075"/>
            <a:ext cx="43200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/>
              <a:t>Análise de Dados de </a:t>
            </a:r>
            <a:endParaRPr sz="3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500"/>
              <a:t>Transcriptômica Espacial</a:t>
            </a:r>
            <a:endParaRPr sz="2000" i="1">
              <a:solidFill>
                <a:schemeClr val="lt2"/>
              </a:solidFill>
            </a:endParaRPr>
          </a:p>
        </p:txBody>
      </p:sp>
      <p:sp>
        <p:nvSpPr>
          <p:cNvPr id="61" name="Google Shape;61;g3fa38b58708_0_61"/>
          <p:cNvSpPr txBox="1">
            <a:spLocks noGrp="1"/>
          </p:cNvSpPr>
          <p:nvPr>
            <p:ph type="subTitle" idx="1"/>
          </p:nvPr>
        </p:nvSpPr>
        <p:spPr>
          <a:xfrm>
            <a:off x="601618" y="3989475"/>
            <a:ext cx="35379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900"/>
              <a:t>Flávio Gabriel Carazza-Kessler</a:t>
            </a:r>
            <a:endParaRPr sz="19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Mestre  em Bioquímica, UFRGS</a:t>
            </a:r>
            <a:endParaRPr sz="120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pt-BR" sz="1200"/>
              <a:t>Doutorando em Bioinformática, UFPR</a:t>
            </a:r>
            <a:endParaRPr sz="1200"/>
          </a:p>
        </p:txBody>
      </p:sp>
      <p:pic>
        <p:nvPicPr>
          <p:cNvPr id="62" name="Google Shape;62;g3fa38b58708_0_61" title="UFPR_branco_transparent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7875" y="4094375"/>
            <a:ext cx="1396599" cy="69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g3fa38b58708_0_67" title="curs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265500" y="2425025"/>
            <a:ext cx="40125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pt-BR" sz="3500"/>
              <a:t>Aula de Pré-processamento + Análises Iniciais</a:t>
            </a:r>
            <a:endParaRPr sz="3500"/>
          </a:p>
        </p:txBody>
      </p:sp>
      <p:sp>
        <p:nvSpPr>
          <p:cNvPr id="73" name="Google Shape;73;p2"/>
          <p:cNvSpPr txBox="1">
            <a:spLocks noGrp="1"/>
          </p:cNvSpPr>
          <p:nvPr>
            <p:ph type="body" idx="2"/>
          </p:nvPr>
        </p:nvSpPr>
        <p:spPr>
          <a:xfrm>
            <a:off x="4838400" y="724200"/>
            <a:ext cx="39381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92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pt-BR" sz="1900" dirty="0"/>
              <a:t>Etapas em RNA-</a:t>
            </a:r>
            <a:r>
              <a:rPr lang="pt-BR" sz="1900" dirty="0" err="1"/>
              <a:t>seq</a:t>
            </a:r>
            <a:r>
              <a:rPr lang="pt-BR" sz="1900" dirty="0"/>
              <a:t> espacial</a:t>
            </a:r>
            <a:endParaRPr sz="1900" dirty="0"/>
          </a:p>
          <a:p>
            <a:pPr marL="914400" lvl="1" indent="-323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pt-BR" sz="1500" dirty="0"/>
              <a:t>Controle de Qualidade Celular e Filtragem</a:t>
            </a:r>
            <a:endParaRPr sz="1500" dirty="0"/>
          </a:p>
          <a:p>
            <a:pPr marL="914400" lvl="1" indent="-323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pt-BR" sz="1500" dirty="0"/>
              <a:t>Normalização</a:t>
            </a:r>
            <a:endParaRPr sz="1500" dirty="0"/>
          </a:p>
          <a:p>
            <a:pPr marL="914400" lvl="1" indent="-323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pt-BR" sz="1500" dirty="0"/>
              <a:t>Redução de dimensionalidade (PCA e UMAP/t-SNE)</a:t>
            </a:r>
            <a:endParaRPr sz="1500" dirty="0"/>
          </a:p>
          <a:p>
            <a:pPr marL="914400" lvl="1" indent="-323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pt-BR" sz="1500" dirty="0"/>
              <a:t>Clusterização</a:t>
            </a:r>
            <a:endParaRPr sz="1500" dirty="0"/>
          </a:p>
          <a:p>
            <a:pPr marL="914400" lvl="1" indent="-323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pt-BR" sz="1500" dirty="0"/>
              <a:t>Visualização (</a:t>
            </a:r>
            <a:r>
              <a:rPr lang="pt-BR" sz="1500" dirty="0" err="1"/>
              <a:t>Seurat</a:t>
            </a:r>
            <a:r>
              <a:rPr lang="pt-BR" sz="1500" dirty="0"/>
              <a:t>)</a:t>
            </a:r>
            <a:endParaRPr sz="1500" dirty="0"/>
          </a:p>
          <a:p>
            <a:pPr marL="914400" lvl="1" indent="-323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pt-BR" sz="1500" dirty="0"/>
              <a:t>Genes Espacialmente Variáveis</a:t>
            </a:r>
          </a:p>
          <a:p>
            <a:pPr marL="914400" lvl="1" indent="-32385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pt-BR" sz="1500" dirty="0"/>
              <a:t>Visualização (</a:t>
            </a:r>
            <a:r>
              <a:rPr lang="pt-BR" sz="1500" dirty="0" err="1"/>
              <a:t>RGraphSpace</a:t>
            </a:r>
            <a:r>
              <a:rPr lang="pt-BR" sz="1500" dirty="0"/>
              <a:t> + </a:t>
            </a:r>
            <a:r>
              <a:rPr lang="pt-BR" sz="1500" dirty="0" err="1"/>
              <a:t>PathwaySpace</a:t>
            </a:r>
            <a:r>
              <a:rPr lang="pt-BR" sz="1500" dirty="0"/>
              <a:t>)</a:t>
            </a:r>
            <a:endParaRPr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a439e8c7f_0_26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Ícones durante a aula</a:t>
            </a:r>
            <a:endParaRPr sz="2000"/>
          </a:p>
        </p:txBody>
      </p:sp>
      <p:sp>
        <p:nvSpPr>
          <p:cNvPr id="79" name="Google Shape;79;g3fa439e8c7f_0_268"/>
          <p:cNvSpPr txBox="1">
            <a:spLocks noGrp="1"/>
          </p:cNvSpPr>
          <p:nvPr>
            <p:ph type="body" idx="1"/>
          </p:nvPr>
        </p:nvSpPr>
        <p:spPr>
          <a:xfrm>
            <a:off x="2462575" y="967500"/>
            <a:ext cx="51972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Conjunto de dados </a:t>
            </a:r>
            <a:r>
              <a:rPr lang="pt-BR" sz="1400">
                <a:solidFill>
                  <a:schemeClr val="dk1"/>
                </a:solidFill>
              </a:rPr>
              <a:t>utilizado em aula.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Linha de comando</a:t>
            </a:r>
            <a:r>
              <a:rPr lang="pt-BR" sz="1400">
                <a:solidFill>
                  <a:schemeClr val="dk1"/>
                </a:solidFill>
              </a:rPr>
              <a:t> para ser rodada em aula.</a:t>
            </a:r>
            <a:endParaRPr sz="5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Output de análise</a:t>
            </a:r>
            <a:r>
              <a:rPr lang="pt-BR" sz="1400">
                <a:solidFill>
                  <a:schemeClr val="dk1"/>
                </a:solidFill>
              </a:rPr>
              <a:t> que servirá como atividade do curso.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Link </a:t>
            </a:r>
            <a:r>
              <a:rPr lang="pt-BR" sz="1400">
                <a:solidFill>
                  <a:schemeClr val="dk1"/>
                </a:solidFill>
              </a:rPr>
              <a:t>de material de apoio (disponível no google classroom).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</p:txBody>
      </p:sp>
      <p:pic>
        <p:nvPicPr>
          <p:cNvPr id="80" name="Google Shape;80;g3fa439e8c7f_0_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60538" y="3652075"/>
            <a:ext cx="681025" cy="6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g3fa439e8c7f_0_2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2288" y="2696451"/>
            <a:ext cx="717525" cy="71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g3fa439e8c7f_0_2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73813" y="832238"/>
            <a:ext cx="654500" cy="6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g3fa439e8c7f_0_268" title="icone_codigo.png"/>
          <p:cNvPicPr preferRelativeResize="0"/>
          <p:nvPr/>
        </p:nvPicPr>
        <p:blipFill rotWithShape="1">
          <a:blip r:embed="rId6">
            <a:alphaModFix/>
          </a:blip>
          <a:srcRect l="5856" t="19848" r="6877" b="15078"/>
          <a:stretch/>
        </p:blipFill>
        <p:spPr>
          <a:xfrm>
            <a:off x="1673825" y="184054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439e8c7f_0_29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Vinheta</a:t>
            </a:r>
            <a:endParaRPr sz="3100" b="1"/>
          </a:p>
        </p:txBody>
      </p:sp>
      <p:sp>
        <p:nvSpPr>
          <p:cNvPr id="89" name="Google Shape;89;g3fa439e8c7f_0_29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5953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Abrir vinheta na sua pasta local.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90" name="Google Shape;90;g3fa439e8c7f_0_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10175" y="35760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3fa439e8c7f_0_29"/>
          <p:cNvSpPr txBox="1"/>
          <p:nvPr/>
        </p:nvSpPr>
        <p:spPr>
          <a:xfrm>
            <a:off x="6941700" y="3509700"/>
            <a:ext cx="18759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 dirty="0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https://flaviogckessler.github.io/Curso_ST/vinhetas/Controle_de_qualidade_preprocessamento_clusterizacao_espacial.html</a:t>
            </a:r>
            <a:endParaRPr sz="1100" i="0" u="none" strike="noStrike" cap="none" dirty="0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2" name="Google Shape;92;g3fa439e8c7f_0_29" title="qr_code_Preprocessament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0500" y="1633275"/>
            <a:ext cx="1767000" cy="17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g3fa439e8c7f_0_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3113" y="1633275"/>
            <a:ext cx="6090675" cy="2705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fa439e8c7f_0_5"/>
          <p:cNvSpPr txBox="1">
            <a:spLocks noGrp="1"/>
          </p:cNvSpPr>
          <p:nvPr>
            <p:ph type="ctrTitle"/>
          </p:nvPr>
        </p:nvSpPr>
        <p:spPr>
          <a:xfrm>
            <a:off x="510450" y="3227195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600"/>
              <a:t>RNA-seq Espacial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000"/>
              <a:t>Pré-processamento e Clusterização</a:t>
            </a:r>
            <a:endParaRPr sz="5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a439e8c7f_0_9"/>
          <p:cNvSpPr txBox="1">
            <a:spLocks noGrp="1"/>
          </p:cNvSpPr>
          <p:nvPr>
            <p:ph type="title"/>
          </p:nvPr>
        </p:nvSpPr>
        <p:spPr>
          <a:xfrm>
            <a:off x="4837500" y="1205825"/>
            <a:ext cx="4045200" cy="15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pt-BR">
                <a:solidFill>
                  <a:schemeClr val="lt1"/>
                </a:solidFill>
              </a:rPr>
              <a:t>Visão Geral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4" name="Google Shape;104;g3fa439e8c7f_0_9"/>
          <p:cNvSpPr/>
          <p:nvPr/>
        </p:nvSpPr>
        <p:spPr>
          <a:xfrm>
            <a:off x="1222535" y="944575"/>
            <a:ext cx="1600800" cy="525300"/>
          </a:xfrm>
          <a:prstGeom prst="rect">
            <a:avLst/>
          </a:prstGeom>
          <a:solidFill>
            <a:srgbClr val="155B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Import Seurat object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g3fa439e8c7f_0_9"/>
          <p:cNvSpPr/>
          <p:nvPr/>
        </p:nvSpPr>
        <p:spPr>
          <a:xfrm>
            <a:off x="1345835" y="1622375"/>
            <a:ext cx="1354200" cy="525300"/>
          </a:xfrm>
          <a:prstGeom prst="rect">
            <a:avLst/>
          </a:prstGeom>
          <a:solidFill>
            <a:srgbClr val="1B78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Cell Quality Control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fa439e8c7f_0_9"/>
          <p:cNvSpPr/>
          <p:nvPr/>
        </p:nvSpPr>
        <p:spPr>
          <a:xfrm>
            <a:off x="1345835" y="2309150"/>
            <a:ext cx="1354200" cy="525300"/>
          </a:xfrm>
          <a:prstGeom prst="rect">
            <a:avLst/>
          </a:prstGeom>
          <a:solidFill>
            <a:srgbClr val="1D7E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SCTransform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" name="Google Shape;107;g3fa439e8c7f_0_9"/>
          <p:cNvCxnSpPr>
            <a:stCxn id="105" idx="0"/>
            <a:endCxn id="104" idx="2"/>
          </p:cNvCxnSpPr>
          <p:nvPr/>
        </p:nvCxnSpPr>
        <p:spPr>
          <a:xfrm rot="-5400000">
            <a:off x="1947035" y="1545875"/>
            <a:ext cx="152400" cy="600"/>
          </a:xfrm>
          <a:prstGeom prst="bentConnector3">
            <a:avLst>
              <a:gd name="adj1" fmla="val 5003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8" name="Google Shape;108;g3fa439e8c7f_0_9"/>
          <p:cNvCxnSpPr>
            <a:stCxn id="106" idx="0"/>
            <a:endCxn id="105" idx="2"/>
          </p:cNvCxnSpPr>
          <p:nvPr/>
        </p:nvCxnSpPr>
        <p:spPr>
          <a:xfrm rot="-5400000">
            <a:off x="1942535" y="2228150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9" name="Google Shape;109;g3fa439e8c7f_0_9"/>
          <p:cNvSpPr/>
          <p:nvPr/>
        </p:nvSpPr>
        <p:spPr>
          <a:xfrm>
            <a:off x="1345835" y="2995925"/>
            <a:ext cx="1354200" cy="525300"/>
          </a:xfrm>
          <a:prstGeom prst="rect">
            <a:avLst/>
          </a:prstGeom>
          <a:solidFill>
            <a:srgbClr val="1F88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PCA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0" name="Google Shape;110;g3fa439e8c7f_0_9"/>
          <p:cNvCxnSpPr>
            <a:stCxn id="109" idx="0"/>
            <a:endCxn id="106" idx="2"/>
          </p:cNvCxnSpPr>
          <p:nvPr/>
        </p:nvCxnSpPr>
        <p:spPr>
          <a:xfrm rot="-5400000">
            <a:off x="1942535" y="2914925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1" name="Google Shape;111;g3fa439e8c7f_0_9"/>
          <p:cNvSpPr/>
          <p:nvPr/>
        </p:nvSpPr>
        <p:spPr>
          <a:xfrm>
            <a:off x="3033087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t-SNE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g3fa439e8c7f_0_9"/>
          <p:cNvSpPr/>
          <p:nvPr/>
        </p:nvSpPr>
        <p:spPr>
          <a:xfrm>
            <a:off x="2038500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UMAP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3fa439e8c7f_0_9"/>
          <p:cNvSpPr/>
          <p:nvPr/>
        </p:nvSpPr>
        <p:spPr>
          <a:xfrm>
            <a:off x="944450" y="4359425"/>
            <a:ext cx="13542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Clustering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g3fa439e8c7f_0_9"/>
          <p:cNvCxnSpPr>
            <a:stCxn id="113" idx="0"/>
            <a:endCxn id="109" idx="2"/>
          </p:cNvCxnSpPr>
          <p:nvPr/>
        </p:nvCxnSpPr>
        <p:spPr>
          <a:xfrm rot="-5400000">
            <a:off x="1403150" y="3739625"/>
            <a:ext cx="838200" cy="401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5" name="Google Shape;115;g3fa439e8c7f_0_9"/>
          <p:cNvCxnSpPr>
            <a:stCxn id="112" idx="0"/>
            <a:endCxn id="109" idx="2"/>
          </p:cNvCxnSpPr>
          <p:nvPr/>
        </p:nvCxnSpPr>
        <p:spPr>
          <a:xfrm rot="5400000" flipH="1">
            <a:off x="2140350" y="3403925"/>
            <a:ext cx="228600" cy="463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6" name="Google Shape;116;g3fa439e8c7f_0_9"/>
          <p:cNvCxnSpPr>
            <a:stCxn id="111" idx="0"/>
            <a:endCxn id="109" idx="2"/>
          </p:cNvCxnSpPr>
          <p:nvPr/>
        </p:nvCxnSpPr>
        <p:spPr>
          <a:xfrm rot="5400000" flipH="1">
            <a:off x="2637537" y="2906525"/>
            <a:ext cx="228600" cy="1458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7" name="Google Shape;117;g3fa439e8c7f_0_9"/>
          <p:cNvSpPr/>
          <p:nvPr/>
        </p:nvSpPr>
        <p:spPr>
          <a:xfrm>
            <a:off x="866149" y="284650"/>
            <a:ext cx="2311925" cy="394150"/>
          </a:xfrm>
          <a:prstGeom prst="flowChartInputOutpu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Feature/count matrix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18" name="Google Shape;118;g3fa439e8c7f_0_9"/>
          <p:cNvCxnSpPr>
            <a:stCxn id="104" idx="0"/>
            <a:endCxn id="117" idx="4"/>
          </p:cNvCxnSpPr>
          <p:nvPr/>
        </p:nvCxnSpPr>
        <p:spPr>
          <a:xfrm rot="5400000" flipH="1">
            <a:off x="1889585" y="811225"/>
            <a:ext cx="265800" cy="9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9" name="Google Shape;119;g3fa439e8c7f_0_9"/>
          <p:cNvSpPr txBox="1"/>
          <p:nvPr/>
        </p:nvSpPr>
        <p:spPr>
          <a:xfrm>
            <a:off x="2776213" y="2179250"/>
            <a:ext cx="19872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Normalization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Feature Selection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Scaling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a439e8c7f_0_35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3144600" cy="34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Primeiros passos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Setar o diretório de trabalho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Identificar pasta para salvar dados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Identificar pasta para salvar imagens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Carregar os pacotes utilizados na aula análise de hoje.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125" name="Google Shape;125;g3fa439e8c7f_0_35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Pré-processamento</a:t>
            </a:r>
            <a:endParaRPr sz="3100" b="1"/>
          </a:p>
        </p:txBody>
      </p:sp>
      <p:pic>
        <p:nvPicPr>
          <p:cNvPr id="126" name="Google Shape;126;g3fa439e8c7f_0_3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g3fa439e8c7f_0_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6303" y="891300"/>
            <a:ext cx="5477299" cy="359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a439e8c7f_0_4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Conjunto de dados </a:t>
            </a:r>
            <a:r>
              <a:rPr lang="pt-BR" sz="2000"/>
              <a:t>RNA-seq espacial</a:t>
            </a:r>
            <a:endParaRPr sz="2000"/>
          </a:p>
        </p:txBody>
      </p:sp>
      <p:sp>
        <p:nvSpPr>
          <p:cNvPr id="133" name="Google Shape;133;g3fa439e8c7f_0_42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8491200" cy="1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Conjunto de dados: </a:t>
            </a:r>
            <a:r>
              <a:rPr lang="pt-BR" sz="1400" b="1">
                <a:solidFill>
                  <a:schemeClr val="dk1"/>
                </a:solidFill>
              </a:rPr>
              <a:t>stxBrain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134" name="Google Shape;134;g3fa439e8c7f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1663" y="1622600"/>
            <a:ext cx="2977149" cy="2966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3fa439e8c7f_0_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15189" y="1622600"/>
            <a:ext cx="2977149" cy="2966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a439e8c7f_0_50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7319700" cy="1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Conjunto de dados: </a:t>
            </a:r>
            <a:r>
              <a:rPr lang="pt-BR" sz="1400" b="1">
                <a:solidFill>
                  <a:schemeClr val="dk1"/>
                </a:solidFill>
              </a:rPr>
              <a:t>stxBrain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100">
                <a:solidFill>
                  <a:schemeClr val="dk1"/>
                </a:solidFill>
              </a:rPr>
              <a:t>Anterior: 10xgenomics.com/datasets/mouse-brain-serial-section-1-sagittal-anterior-1-standard-1-0-0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100">
                <a:solidFill>
                  <a:schemeClr val="dk1"/>
                </a:solidFill>
              </a:rPr>
              <a:t>Posterior: 10xgenomics.com/datasets/mouse-brain-serial-section-1-sagittal-posterior-1-standard-1-0-0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sp>
        <p:nvSpPr>
          <p:cNvPr id="141" name="Google Shape;141;g3fa439e8c7f_0_50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1000" b="0" i="0" u="none" strike="noStrike" cap="none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10xgenomics.com/datasets/mouse-brain-serial-section-1-sagittal-anterior-1-standard-1-0-0</a:t>
            </a: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2" name="Google Shape;142;g3fa439e8c7f_0_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024" y="1869600"/>
            <a:ext cx="3767780" cy="6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3fa439e8c7f_0_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68200" y="1605650"/>
            <a:ext cx="4870451" cy="324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3fa439e8c7f_0_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Conjunto de dados </a:t>
            </a:r>
            <a:r>
              <a:rPr lang="pt-BR" sz="2000"/>
              <a:t>RNA-seq espacial</a:t>
            </a:r>
            <a:endParaRPr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g3fa439e8c7f_0_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93900" y="1815525"/>
            <a:ext cx="5419899" cy="303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3fa439e8c7f_0_58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7319700" cy="1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Conjunto de dados: </a:t>
            </a:r>
            <a:r>
              <a:rPr lang="pt-BR" sz="1400" b="1">
                <a:solidFill>
                  <a:schemeClr val="dk1"/>
                </a:solidFill>
              </a:rPr>
              <a:t>stxBrain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100">
                <a:solidFill>
                  <a:schemeClr val="dk1"/>
                </a:solidFill>
              </a:rPr>
              <a:t>Anterior: 10xgenomics.com/datasets/mouse-brain-serial-section-1-sagittal-anterior-1-standard-1-0-0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100">
                <a:solidFill>
                  <a:schemeClr val="dk1"/>
                </a:solidFill>
              </a:rPr>
              <a:t>Posterior: 10xgenomics.com/datasets/mouse-brain-serial-section-1-sagittal-posterior-1-standard-1-0-0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51" name="Google Shape;151;g3fa439e8c7f_0_58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6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10xgenomics.com/datasets/mouse-brain-serial-section-1-sagittal-anterior-1-standard-1-0-0</a:t>
            </a:r>
            <a:endParaRPr sz="600" b="0" i="0" u="none" strike="noStrike" cap="none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2" name="Google Shape;152;g3fa439e8c7f_0_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613" y="2952738"/>
            <a:ext cx="654500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3fa439e8c7f_0_58"/>
          <p:cNvSpPr txBox="1"/>
          <p:nvPr/>
        </p:nvSpPr>
        <p:spPr>
          <a:xfrm>
            <a:off x="1330800" y="2952750"/>
            <a:ext cx="18510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Gene/cell matrix (filtered)</a:t>
            </a:r>
            <a:endParaRPr sz="14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4" name="Google Shape;154;g3fa439e8c7f_0_58"/>
          <p:cNvSpPr/>
          <p:nvPr/>
        </p:nvSpPr>
        <p:spPr>
          <a:xfrm>
            <a:off x="2983725" y="3310300"/>
            <a:ext cx="4296300" cy="215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5" name="Google Shape;155;g3fa439e8c7f_0_58"/>
          <p:cNvSpPr/>
          <p:nvPr/>
        </p:nvSpPr>
        <p:spPr>
          <a:xfrm>
            <a:off x="2983725" y="4041450"/>
            <a:ext cx="4296300" cy="215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6" name="Google Shape;156;g3fa439e8c7f_0_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613" y="3722738"/>
            <a:ext cx="654500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3fa439e8c7f_0_58"/>
          <p:cNvSpPr txBox="1"/>
          <p:nvPr/>
        </p:nvSpPr>
        <p:spPr>
          <a:xfrm>
            <a:off x="1330800" y="3722750"/>
            <a:ext cx="17061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 imaging data</a:t>
            </a:r>
            <a:endParaRPr sz="14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8" name="Google Shape;158;g3fa439e8c7f_0_5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Conjunto de dados </a:t>
            </a:r>
            <a:r>
              <a:rPr lang="pt-BR" sz="2000"/>
              <a:t>RNA-seq espacial</a:t>
            </a: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a439e8c7f_0_71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7319700" cy="13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Conjunto de dados: </a:t>
            </a:r>
            <a:r>
              <a:rPr lang="pt-BR" sz="1400" b="1">
                <a:solidFill>
                  <a:schemeClr val="dk1"/>
                </a:solidFill>
              </a:rPr>
              <a:t>stxBrain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100">
                <a:solidFill>
                  <a:schemeClr val="dk1"/>
                </a:solidFill>
              </a:rPr>
              <a:t>Anterior: 10xgenomics.com/datasets/mouse-brain-serial-section-1-sagittal-anterior-1-standard-1-0-0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100">
                <a:solidFill>
                  <a:schemeClr val="dk1"/>
                </a:solidFill>
              </a:rPr>
              <a:t>Posterior: 10xgenomics.com/datasets/mouse-brain-serial-section-1-sagittal-posterior-1-standard-1-0-0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64" name="Google Shape;164;g3fa439e8c7f_0_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613" y="2952738"/>
            <a:ext cx="654500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g3fa439e8c7f_0_71"/>
          <p:cNvSpPr txBox="1"/>
          <p:nvPr/>
        </p:nvSpPr>
        <p:spPr>
          <a:xfrm>
            <a:off x="1330800" y="2952750"/>
            <a:ext cx="18510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Gene/cell matrix (filtered)</a:t>
            </a:r>
            <a:endParaRPr sz="14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6" name="Google Shape;166;g3fa439e8c7f_0_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613" y="3722738"/>
            <a:ext cx="654500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3fa439e8c7f_0_71"/>
          <p:cNvSpPr txBox="1"/>
          <p:nvPr/>
        </p:nvSpPr>
        <p:spPr>
          <a:xfrm>
            <a:off x="1330800" y="3722750"/>
            <a:ext cx="17061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 imaging data</a:t>
            </a:r>
            <a:endParaRPr sz="14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68" name="Google Shape;168;g3fa439e8c7f_0_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30925" y="3563287"/>
            <a:ext cx="3885026" cy="117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fa439e8c7f_0_71"/>
          <p:cNvSpPr/>
          <p:nvPr/>
        </p:nvSpPr>
        <p:spPr>
          <a:xfrm>
            <a:off x="3077600" y="4331675"/>
            <a:ext cx="4296300" cy="215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70" name="Google Shape;170;g3fa439e8c7f_0_71"/>
          <p:cNvPicPr preferRelativeResize="0"/>
          <p:nvPr/>
        </p:nvPicPr>
        <p:blipFill rotWithShape="1">
          <a:blip r:embed="rId5">
            <a:alphaModFix/>
          </a:blip>
          <a:srcRect r="49769"/>
          <a:stretch/>
        </p:blipFill>
        <p:spPr>
          <a:xfrm>
            <a:off x="3130925" y="2794075"/>
            <a:ext cx="1951526" cy="65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fa439e8c7f_0_71"/>
          <p:cNvSpPr/>
          <p:nvPr/>
        </p:nvSpPr>
        <p:spPr>
          <a:xfrm>
            <a:off x="3077600" y="2794075"/>
            <a:ext cx="1317900" cy="654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2" name="Google Shape;172;g3fa439e8c7f_0_7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Conjunto de dados </a:t>
            </a:r>
            <a:r>
              <a:rPr lang="pt-BR" sz="2000"/>
              <a:t>RNA-seq espacial</a:t>
            </a: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a439e8c7f_0_48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Pacote para </a:t>
            </a:r>
            <a:r>
              <a:rPr lang="pt-BR" sz="2000" b="1"/>
              <a:t>pré-processamento</a:t>
            </a:r>
            <a:endParaRPr sz="2000" b="1"/>
          </a:p>
        </p:txBody>
      </p:sp>
      <p:sp>
        <p:nvSpPr>
          <p:cNvPr id="178" name="Google Shape;178;g3fa439e8c7f_0_487"/>
          <p:cNvSpPr txBox="1">
            <a:spLocks noGrp="1"/>
          </p:cNvSpPr>
          <p:nvPr>
            <p:ph type="body" idx="1"/>
          </p:nvPr>
        </p:nvSpPr>
        <p:spPr>
          <a:xfrm>
            <a:off x="311700" y="815100"/>
            <a:ext cx="6595200" cy="10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Pacote </a:t>
            </a:r>
            <a:r>
              <a:rPr lang="pt-BR" sz="1400" b="1">
                <a:solidFill>
                  <a:schemeClr val="dk1"/>
                </a:solidFill>
              </a:rPr>
              <a:t>Seurat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179" name="Google Shape;179;g3fa439e8c7f_0_4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8899" y="2114550"/>
            <a:ext cx="7526225" cy="222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g3fa439e8c7f_0_4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9225" y="763626"/>
            <a:ext cx="1055513" cy="1050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fa439e8c7f_0_487"/>
          <p:cNvSpPr txBox="1"/>
          <p:nvPr/>
        </p:nvSpPr>
        <p:spPr>
          <a:xfrm>
            <a:off x="5181275" y="1438750"/>
            <a:ext cx="3313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Satija Lab, documentação e vinhetas Seurat </a:t>
            </a:r>
            <a:r>
              <a:rPr lang="pt-BR" sz="1200" b="0" i="0" u="sng" strike="noStrike" cap="none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https://satijalab.org/seurat/</a:t>
            </a:r>
            <a:endParaRPr sz="12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82" name="Google Shape;182;g3fa439e8c7f_0_48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95475" y="1388550"/>
            <a:ext cx="681025" cy="65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a439e8c7f_0_49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Objeto Seurat</a:t>
            </a:r>
            <a:endParaRPr sz="2000" b="1"/>
          </a:p>
        </p:txBody>
      </p:sp>
      <p:pic>
        <p:nvPicPr>
          <p:cNvPr id="188" name="Google Shape;188;g3fa439e8c7f_0_4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8092" y="1109900"/>
            <a:ext cx="4399457" cy="246570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g3fa439e8c7f_0_496"/>
          <p:cNvSpPr txBox="1">
            <a:spLocks noGrp="1"/>
          </p:cNvSpPr>
          <p:nvPr>
            <p:ph type="body" idx="1"/>
          </p:nvPr>
        </p:nvSpPr>
        <p:spPr>
          <a:xfrm>
            <a:off x="311700" y="815100"/>
            <a:ext cx="1312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Pacote </a:t>
            </a:r>
            <a:r>
              <a:rPr lang="pt-BR" sz="1400" b="1">
                <a:solidFill>
                  <a:schemeClr val="dk1"/>
                </a:solidFill>
              </a:rPr>
              <a:t>Seurat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190" name="Google Shape;190;g3fa439e8c7f_0_496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91" name="Google Shape;191;g3fa439e8c7f_0_496"/>
          <p:cNvSpPr txBox="1"/>
          <p:nvPr/>
        </p:nvSpPr>
        <p:spPr>
          <a:xfrm>
            <a:off x="997500" y="4008350"/>
            <a:ext cx="426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Seurat - Interaction Tips, 2023: </a:t>
            </a:r>
            <a:r>
              <a:rPr lang="pt-BR" sz="1200" b="0" i="0" u="sng" strike="noStrike" cap="none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https://satijalab.org/seurat/archive/v4.3/interaction_vignette</a:t>
            </a:r>
            <a:endParaRPr sz="12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2" name="Google Shape;192;g3fa439e8c7f_0_4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3958150"/>
            <a:ext cx="681025" cy="65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g3fa439e8c7f_0_4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1157063"/>
            <a:ext cx="3994181" cy="230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fa439e8c7f_0_4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62575" y="3958150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fa439e8c7f_0_496"/>
          <p:cNvSpPr txBox="1"/>
          <p:nvPr/>
        </p:nvSpPr>
        <p:spPr>
          <a:xfrm>
            <a:off x="5943600" y="3915950"/>
            <a:ext cx="2934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1">
                <a:latin typeface="Proxima Nova"/>
                <a:ea typeface="Proxima Nova"/>
                <a:cs typeface="Proxima Nova"/>
                <a:sym typeface="Proxima Nova"/>
              </a:rPr>
              <a:t>Understanding Seurat Objects</a:t>
            </a:r>
            <a:endParaRPr sz="1200" b="1"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7"/>
              </a:rPr>
              <a:t>https://biostatsquid.com/seurat-objects-explained/</a:t>
            </a:r>
            <a:endParaRPr sz="12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a439e8c7f_0_8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Criação do </a:t>
            </a:r>
            <a:r>
              <a:rPr lang="pt-BR" sz="2000" b="1"/>
              <a:t>objeto Seurat</a:t>
            </a:r>
            <a:endParaRPr sz="2000" b="1"/>
          </a:p>
        </p:txBody>
      </p:sp>
      <p:sp>
        <p:nvSpPr>
          <p:cNvPr id="201" name="Google Shape;201;g3fa439e8c7f_0_84"/>
          <p:cNvSpPr txBox="1">
            <a:spLocks noGrp="1"/>
          </p:cNvSpPr>
          <p:nvPr>
            <p:ph type="body" idx="1"/>
          </p:nvPr>
        </p:nvSpPr>
        <p:spPr>
          <a:xfrm>
            <a:off x="311700" y="815100"/>
            <a:ext cx="3122400" cy="21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Pacote </a:t>
            </a:r>
            <a:r>
              <a:rPr lang="pt-BR" sz="1400" b="1">
                <a:solidFill>
                  <a:schemeClr val="dk1"/>
                </a:solidFill>
              </a:rPr>
              <a:t>Seurat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02" name="Google Shape;202;g3fa439e8c7f_0_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0813" y="1276338"/>
            <a:ext cx="654500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g3fa439e8c7f_0_84"/>
          <p:cNvSpPr txBox="1"/>
          <p:nvPr/>
        </p:nvSpPr>
        <p:spPr>
          <a:xfrm>
            <a:off x="1026000" y="1276350"/>
            <a:ext cx="18510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b="1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objeto Seurat stxBrain</a:t>
            </a:r>
            <a:endParaRPr sz="14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04" name="Google Shape;204;g3fa439e8c7f_0_84"/>
          <p:cNvSpPr txBox="1">
            <a:spLocks noGrp="1"/>
          </p:cNvSpPr>
          <p:nvPr>
            <p:ph type="body" idx="1"/>
          </p:nvPr>
        </p:nvSpPr>
        <p:spPr>
          <a:xfrm>
            <a:off x="2679325" y="1276350"/>
            <a:ext cx="4709400" cy="7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Importar dados diretamente com pacote </a:t>
            </a:r>
            <a:r>
              <a:rPr lang="pt-BR" sz="1400" b="1">
                <a:solidFill>
                  <a:schemeClr val="dk1"/>
                </a:solidFill>
              </a:rPr>
              <a:t>SeuratData</a:t>
            </a:r>
            <a:r>
              <a:rPr lang="pt-BR" sz="1400">
                <a:solidFill>
                  <a:schemeClr val="dk1"/>
                </a:solidFill>
              </a:rPr>
              <a:t>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(instala apenas se já não foi instalado anteriormente)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05" name="Google Shape;205;g3fa439e8c7f_0_84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g3fa439e8c7f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9645" y="2494375"/>
            <a:ext cx="6935304" cy="229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g3fa439e8c7f_0_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44000" y="815100"/>
            <a:ext cx="5558582" cy="316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g3fa439e8c7f_0_9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Criação do </a:t>
            </a:r>
            <a:r>
              <a:rPr lang="pt-BR" sz="2000" b="1"/>
              <a:t>objeto Seurat</a:t>
            </a:r>
            <a:endParaRPr sz="2000" b="1"/>
          </a:p>
        </p:txBody>
      </p:sp>
      <p:sp>
        <p:nvSpPr>
          <p:cNvPr id="213" name="Google Shape;213;g3fa439e8c7f_0_96"/>
          <p:cNvSpPr txBox="1">
            <a:spLocks noGrp="1"/>
          </p:cNvSpPr>
          <p:nvPr>
            <p:ph type="body" idx="1"/>
          </p:nvPr>
        </p:nvSpPr>
        <p:spPr>
          <a:xfrm>
            <a:off x="311700" y="815100"/>
            <a:ext cx="2832300" cy="34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Pacote </a:t>
            </a:r>
            <a:r>
              <a:rPr lang="pt-BR" sz="1400" b="1">
                <a:solidFill>
                  <a:schemeClr val="dk1"/>
                </a:solidFill>
              </a:rPr>
              <a:t>Seurat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Criar objetos individuais para cada fatia /biblioteca.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Unir os dois objetos (</a:t>
            </a:r>
            <a:r>
              <a:rPr lang="pt-BR" sz="1400" i="1">
                <a:solidFill>
                  <a:schemeClr val="dk1"/>
                </a:solidFill>
              </a:rPr>
              <a:t>merge</a:t>
            </a:r>
            <a:r>
              <a:rPr lang="pt-BR" sz="1400">
                <a:solidFill>
                  <a:schemeClr val="dk1"/>
                </a:solidFill>
              </a:rPr>
              <a:t>).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 informação a respeito da fatia/ biblioteca de origem fica armazenada em objeto$region. 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14" name="Google Shape;214;g3fa439e8c7f_0_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11875" y="4000338"/>
            <a:ext cx="3149900" cy="833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g3fa439e8c7f_0_9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8075" y="4080125"/>
            <a:ext cx="1724900" cy="67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3fa439e8c7f_0_96" title="icone_codigo.png"/>
          <p:cNvPicPr preferRelativeResize="0"/>
          <p:nvPr/>
        </p:nvPicPr>
        <p:blipFill rotWithShape="1">
          <a:blip r:embed="rId6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a439e8c7f_0_51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endParaRPr sz="2000"/>
          </a:p>
        </p:txBody>
      </p:sp>
      <p:sp>
        <p:nvSpPr>
          <p:cNvPr id="222" name="Google Shape;222;g3fa439e8c7f_0_512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7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uma célula viável.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Três principais métricas de qualidade celular: 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contagens/célula (nCount_RNA), 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genes/célula (nFeatures_RNA), 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porcentagem de contagens de genes mitocondriais por célula (percent.mt)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223" name="Google Shape;223;g3fa439e8c7f_0_5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8675" y="1752074"/>
            <a:ext cx="2092175" cy="3045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3fa439e8c7f_0_512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600" b="0" i="0" u="none" strike="noStrike" cap="none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Alberts, B. (2017). Biologia molecular da célula (6th ed.). Grupo A. https://app.minhabiblioteca.com.br/books/9788582714232</a:t>
            </a: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6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25" name="Google Shape;225;g3fa439e8c7f_0_512"/>
          <p:cNvSpPr txBox="1">
            <a:spLocks noGrp="1"/>
          </p:cNvSpPr>
          <p:nvPr>
            <p:ph type="body" idx="1"/>
          </p:nvPr>
        </p:nvSpPr>
        <p:spPr>
          <a:xfrm>
            <a:off x="311700" y="2321868"/>
            <a:ext cx="6399000" cy="8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Etapas de controle de qualidade estão muito consolidadas para </a:t>
            </a:r>
            <a:r>
              <a:rPr lang="pt-BR" sz="1400" b="1" i="1" u="sng">
                <a:solidFill>
                  <a:schemeClr val="dk1"/>
                </a:solidFill>
              </a:rPr>
              <a:t>single-cell</a:t>
            </a:r>
            <a:r>
              <a:rPr lang="pt-BR" sz="1400" b="1">
                <a:solidFill>
                  <a:schemeClr val="dk1"/>
                </a:solidFill>
              </a:rPr>
              <a:t>, mas pouco para </a:t>
            </a:r>
            <a:r>
              <a:rPr lang="pt-BR" sz="1400" b="1" i="1" u="sng">
                <a:solidFill>
                  <a:schemeClr val="dk1"/>
                </a:solidFill>
              </a:rPr>
              <a:t>RNAseq espacial</a:t>
            </a:r>
            <a:endParaRPr sz="1400" b="1" i="1" u="sng">
              <a:solidFill>
                <a:schemeClr val="dk1"/>
              </a:solidFill>
            </a:endParaRPr>
          </a:p>
        </p:txBody>
      </p:sp>
      <p:sp>
        <p:nvSpPr>
          <p:cNvPr id="226" name="Google Shape;226;g3fa439e8c7f_0_512"/>
          <p:cNvSpPr txBox="1">
            <a:spLocks noGrp="1"/>
          </p:cNvSpPr>
          <p:nvPr>
            <p:ph type="body" idx="1"/>
          </p:nvPr>
        </p:nvSpPr>
        <p:spPr>
          <a:xfrm>
            <a:off x="379675" y="3180880"/>
            <a:ext cx="6399000" cy="13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</a:rPr>
              <a:t>Filtragens secundárias devem ser feitas com cautela para não </a:t>
            </a:r>
            <a:r>
              <a:rPr lang="pt-BR" sz="1400" b="1">
                <a:solidFill>
                  <a:schemeClr val="dk1"/>
                </a:solidFill>
              </a:rPr>
              <a:t>desperdiçar informações biológicas relevantes </a:t>
            </a:r>
            <a:r>
              <a:rPr lang="pt-BR" sz="1400">
                <a:solidFill>
                  <a:schemeClr val="dk1"/>
                </a:solidFill>
              </a:rPr>
              <a:t>(</a:t>
            </a:r>
            <a:r>
              <a:rPr lang="pt-BR" sz="1400" i="1">
                <a:solidFill>
                  <a:schemeClr val="dk1"/>
                </a:solidFill>
              </a:rPr>
              <a:t>overcorrection</a:t>
            </a:r>
            <a:r>
              <a:rPr lang="pt-BR" sz="1400">
                <a:solidFill>
                  <a:schemeClr val="dk1"/>
                </a:solidFill>
              </a:rPr>
              <a:t>).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</a:rPr>
              <a:t>De preferência, devem ser aplicadas em </a:t>
            </a:r>
            <a:r>
              <a:rPr lang="pt-BR" sz="1400" b="1">
                <a:solidFill>
                  <a:schemeClr val="dk1"/>
                </a:solidFill>
              </a:rPr>
              <a:t>etapas mais avançadas da análise</a:t>
            </a:r>
            <a:r>
              <a:rPr lang="pt-BR" sz="1400">
                <a:solidFill>
                  <a:schemeClr val="dk1"/>
                </a:solidFill>
              </a:rPr>
              <a:t> (mais de uma rodada de controle de qualidade).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a439e8c7f_0_10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32" name="Google Shape;232;g3fa439e8c7f_0_107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33" name="Google Shape;233;g3fa439e8c7f_0_10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fa439e8c7f_0_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1325" y="1877778"/>
            <a:ext cx="6021576" cy="199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g3fa439e8c7f_0_107"/>
          <p:cNvSpPr txBox="1">
            <a:spLocks noGrp="1"/>
          </p:cNvSpPr>
          <p:nvPr>
            <p:ph type="body" idx="1"/>
          </p:nvPr>
        </p:nvSpPr>
        <p:spPr>
          <a:xfrm>
            <a:off x="311700" y="3102425"/>
            <a:ext cx="2469600" cy="6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Cálculo do percentual de mitocôndria em cada spot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a439e8c7f_0_11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41" name="Google Shape;241;g3fa439e8c7f_0_115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42" name="Google Shape;242;g3fa439e8c7f_0_11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3fa439e8c7f_0_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650" y="1410850"/>
            <a:ext cx="4176450" cy="3487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a439e8c7f_0_60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49" name="Google Shape;249;g3fa439e8c7f_0_606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50" name="Google Shape;250;g3fa439e8c7f_0_60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3fa439e8c7f_0_6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7650" y="1410850"/>
            <a:ext cx="4176450" cy="348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3fa439e8c7f_0_606" title="Brain_SpotQC_contagen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5750" y="1982350"/>
            <a:ext cx="4582651" cy="291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3fa439e8c7f_0_60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05751" y="1564532"/>
            <a:ext cx="417800" cy="417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fa439e8c7f_0_12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59" name="Google Shape;259;g3fa439e8c7f_0_123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60" name="Google Shape;260;g3fa439e8c7f_0_12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g3fa439e8c7f_0_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050" y="1510400"/>
            <a:ext cx="4093524" cy="342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a439e8c7f_0_6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67" name="Google Shape;267;g3fa439e8c7f_0_616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68" name="Google Shape;268;g3fa439e8c7f_0_61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g3fa439e8c7f_0_616" title="Brain_SpotQC_genes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2175" y="2084875"/>
            <a:ext cx="4481351" cy="2851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g3fa439e8c7f_0_6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050" y="1510400"/>
            <a:ext cx="4093524" cy="342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g3fa439e8c7f_0_6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52176" y="1667057"/>
            <a:ext cx="417800" cy="417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a439e8c7f_0_13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77" name="Google Shape;277;g3fa439e8c7f_0_131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78" name="Google Shape;278;g3fa439e8c7f_0_13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g3fa439e8c7f_0_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450" y="1438150"/>
            <a:ext cx="4229075" cy="352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a439e8c7f_0_62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85" name="Google Shape;285;g3fa439e8c7f_0_626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86" name="Google Shape;286;g3fa439e8c7f_0_62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3fa439e8c7f_0_6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0450" y="1438150"/>
            <a:ext cx="4229075" cy="352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g3fa439e8c7f_0_626" title="Brain_SpotQC_mitocondrial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2188350"/>
            <a:ext cx="4361524" cy="2775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g3fa439e8c7f_0_6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72001" y="1745812"/>
            <a:ext cx="417800" cy="417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fa439e8c7f_0_13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295" name="Google Shape;295;g3fa439e8c7f_0_139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2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A menos que existam </a:t>
            </a:r>
            <a:r>
              <a:rPr lang="pt-BR" sz="1400" i="1">
                <a:solidFill>
                  <a:schemeClr val="dk1"/>
                </a:solidFill>
              </a:rPr>
              <a:t>spots</a:t>
            </a:r>
            <a:r>
              <a:rPr lang="pt-BR" sz="1400">
                <a:solidFill>
                  <a:schemeClr val="dk1"/>
                </a:solidFill>
              </a:rPr>
              <a:t> claramente aberrantes, a filtragem não costuma ser realizada. (Acompanhar literatura)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296" name="Google Shape;296;g3fa439e8c7f_0_1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825" y="2393175"/>
            <a:ext cx="4121124" cy="246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g3fa439e8c7f_0_1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8450" y="2382532"/>
            <a:ext cx="4121125" cy="2486443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3fa439e8c7f_0_139"/>
          <p:cNvSpPr txBox="1"/>
          <p:nvPr/>
        </p:nvSpPr>
        <p:spPr>
          <a:xfrm>
            <a:off x="1450261" y="2029025"/>
            <a:ext cx="19533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fatia com padrão normal</a:t>
            </a:r>
            <a:endParaRPr sz="12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299" name="Google Shape;299;g3fa439e8c7f_0_139"/>
          <p:cNvSpPr txBox="1"/>
          <p:nvPr/>
        </p:nvSpPr>
        <p:spPr>
          <a:xfrm>
            <a:off x="5822375" y="2029025"/>
            <a:ext cx="22821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chemeClr val="accent5"/>
                </a:highlight>
                <a:latin typeface="Proxima Nova"/>
                <a:ea typeface="Proxima Nova"/>
                <a:cs typeface="Proxima Nova"/>
                <a:sym typeface="Proxima Nova"/>
              </a:rPr>
              <a:t>fatia com spots aberrantes</a:t>
            </a:r>
            <a:endParaRPr sz="1200" b="0" i="0" u="none" strike="noStrike" cap="none">
              <a:solidFill>
                <a:srgbClr val="FFFFFF"/>
              </a:solidFill>
              <a:highlight>
                <a:schemeClr val="accent5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0" name="Google Shape;300;g3fa439e8c7f_0_139"/>
          <p:cNvSpPr/>
          <p:nvPr/>
        </p:nvSpPr>
        <p:spPr>
          <a:xfrm rot="-1522556">
            <a:off x="4739191" y="4006468"/>
            <a:ext cx="549520" cy="930760"/>
          </a:xfrm>
          <a:prstGeom prst="ellipse">
            <a:avLst/>
          </a:prstGeom>
          <a:noFill/>
          <a:ln w="19050" cap="flat" cmpd="sng">
            <a:solidFill>
              <a:srgbClr val="FF52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01" name="Google Shape;301;g3fa439e8c7f_0_139"/>
          <p:cNvSpPr/>
          <p:nvPr/>
        </p:nvSpPr>
        <p:spPr>
          <a:xfrm>
            <a:off x="6959602" y="3479902"/>
            <a:ext cx="412200" cy="648300"/>
          </a:xfrm>
          <a:prstGeom prst="ellipse">
            <a:avLst/>
          </a:prstGeom>
          <a:noFill/>
          <a:ln w="19050" cap="flat" cmpd="sng">
            <a:solidFill>
              <a:srgbClr val="FF525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fa439e8c7f_0_1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307" name="Google Shape;307;g3fa439e8c7f_0_150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2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A menos que existam </a:t>
            </a:r>
            <a:r>
              <a:rPr lang="pt-BR" sz="1400" i="1">
                <a:solidFill>
                  <a:schemeClr val="dk1"/>
                </a:solidFill>
              </a:rPr>
              <a:t>spots</a:t>
            </a:r>
            <a:r>
              <a:rPr lang="pt-BR" sz="1400">
                <a:solidFill>
                  <a:schemeClr val="dk1"/>
                </a:solidFill>
              </a:rPr>
              <a:t> claramente aberrantes, a filtragem não costuma ser realizada.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308" name="Google Shape;308;g3fa439e8c7f_0_15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g3fa439e8c7f_0_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900" y="1975750"/>
            <a:ext cx="7925991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g3fa439e8c7f_0_150"/>
          <p:cNvSpPr txBox="1">
            <a:spLocks noGrp="1"/>
          </p:cNvSpPr>
          <p:nvPr>
            <p:ph type="body" idx="1"/>
          </p:nvPr>
        </p:nvSpPr>
        <p:spPr>
          <a:xfrm>
            <a:off x="876900" y="1617925"/>
            <a:ext cx="27336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Filtragem OPCIONAL</a:t>
            </a:r>
            <a:endParaRPr sz="16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fa439e8c7f_0_63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316" name="Google Shape;316;g3fa439e8c7f_0_639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2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A menos que existam </a:t>
            </a:r>
            <a:r>
              <a:rPr lang="pt-BR" sz="1400" i="1">
                <a:solidFill>
                  <a:schemeClr val="dk1"/>
                </a:solidFill>
              </a:rPr>
              <a:t>spots</a:t>
            </a:r>
            <a:r>
              <a:rPr lang="pt-BR" sz="1400">
                <a:solidFill>
                  <a:schemeClr val="dk1"/>
                </a:solidFill>
              </a:rPr>
              <a:t> claramente aberrantes, a filtragem não costuma ser realizada.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317" name="Google Shape;317;g3fa439e8c7f_0_63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fa439e8c7f_0_6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900" y="1975750"/>
            <a:ext cx="7925991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3fa439e8c7f_0_639"/>
          <p:cNvSpPr txBox="1">
            <a:spLocks noGrp="1"/>
          </p:cNvSpPr>
          <p:nvPr>
            <p:ph type="body" idx="1"/>
          </p:nvPr>
        </p:nvSpPr>
        <p:spPr>
          <a:xfrm>
            <a:off x="876900" y="1617925"/>
            <a:ext cx="27336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Filtragem OPCIONAL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320" name="Google Shape;320;g3fa439e8c7f_0_639"/>
          <p:cNvSpPr txBox="1">
            <a:spLocks noGrp="1"/>
          </p:cNvSpPr>
          <p:nvPr>
            <p:ph type="body" idx="1"/>
          </p:nvPr>
        </p:nvSpPr>
        <p:spPr>
          <a:xfrm>
            <a:off x="5274750" y="1975750"/>
            <a:ext cx="27336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BR" sz="1300" b="1">
                <a:solidFill>
                  <a:schemeClr val="dk1"/>
                </a:solidFill>
              </a:rPr>
              <a:t>Mais de 200 genes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BR" sz="1300" b="1">
                <a:solidFill>
                  <a:schemeClr val="dk1"/>
                </a:solidFill>
              </a:rPr>
              <a:t>Mais de 500 counts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BR" sz="1300" b="1">
                <a:solidFill>
                  <a:schemeClr val="dk1"/>
                </a:solidFill>
              </a:rPr>
              <a:t>Mais de 5% mitocôndria</a:t>
            </a:r>
            <a:endParaRPr sz="13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a439e8c7f_0_64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Controle de Qualidade</a:t>
            </a:r>
            <a:r>
              <a:rPr lang="pt-BR" sz="2000"/>
              <a:t> de </a:t>
            </a:r>
            <a:r>
              <a:rPr lang="pt-BR" sz="2000" i="1"/>
              <a:t>Spots</a:t>
            </a:r>
            <a:endParaRPr sz="2000" i="1"/>
          </a:p>
        </p:txBody>
      </p:sp>
      <p:sp>
        <p:nvSpPr>
          <p:cNvPr id="326" name="Google Shape;326;g3fa439e8c7f_0_648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2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exclusão de barcodes que provavelmente não representam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O que é um </a:t>
            </a:r>
            <a:r>
              <a:rPr lang="pt-BR" sz="1400" i="1">
                <a:solidFill>
                  <a:schemeClr val="dk1"/>
                </a:solidFill>
              </a:rPr>
              <a:t>spot</a:t>
            </a:r>
            <a:r>
              <a:rPr lang="pt-BR" sz="1400">
                <a:solidFill>
                  <a:schemeClr val="dk1"/>
                </a:solidFill>
              </a:rPr>
              <a:t> íntegro?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A menos que existam </a:t>
            </a:r>
            <a:r>
              <a:rPr lang="pt-BR" sz="1400" i="1">
                <a:solidFill>
                  <a:schemeClr val="dk1"/>
                </a:solidFill>
              </a:rPr>
              <a:t>spots</a:t>
            </a:r>
            <a:r>
              <a:rPr lang="pt-BR" sz="1400">
                <a:solidFill>
                  <a:schemeClr val="dk1"/>
                </a:solidFill>
              </a:rPr>
              <a:t> claramente aberrantes, a filtragem não costuma ser realizada.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327" name="Google Shape;327;g3fa439e8c7f_0_64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g3fa439e8c7f_0_6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6900" y="1975750"/>
            <a:ext cx="7925991" cy="2933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g3fa439e8c7f_0_648"/>
          <p:cNvSpPr txBox="1">
            <a:spLocks noGrp="1"/>
          </p:cNvSpPr>
          <p:nvPr>
            <p:ph type="body" idx="1"/>
          </p:nvPr>
        </p:nvSpPr>
        <p:spPr>
          <a:xfrm>
            <a:off x="876900" y="1617925"/>
            <a:ext cx="27336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Filtragem OPCIONAL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330" name="Google Shape;330;g3fa439e8c7f_0_648"/>
          <p:cNvSpPr txBox="1">
            <a:spLocks noGrp="1"/>
          </p:cNvSpPr>
          <p:nvPr>
            <p:ph type="body" idx="1"/>
          </p:nvPr>
        </p:nvSpPr>
        <p:spPr>
          <a:xfrm>
            <a:off x="5274750" y="1975750"/>
            <a:ext cx="2733600" cy="65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BR" sz="1300" b="1">
                <a:solidFill>
                  <a:schemeClr val="dk1"/>
                </a:solidFill>
              </a:rPr>
              <a:t>Mais de 200 genes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BR" sz="1300" b="1">
                <a:solidFill>
                  <a:schemeClr val="dk1"/>
                </a:solidFill>
              </a:rPr>
              <a:t>Mais de 500 counts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pt-BR" sz="1300" b="1">
                <a:solidFill>
                  <a:schemeClr val="dk1"/>
                </a:solidFill>
              </a:rPr>
              <a:t>Mais de 5% mitocôndria</a:t>
            </a:r>
            <a:endParaRPr sz="1300" b="1">
              <a:solidFill>
                <a:schemeClr val="dk1"/>
              </a:solidFill>
            </a:endParaRPr>
          </a:p>
        </p:txBody>
      </p:sp>
      <p:pic>
        <p:nvPicPr>
          <p:cNvPr id="331" name="Google Shape;331;g3fa439e8c7f_0_6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2350" y="2837998"/>
            <a:ext cx="1920750" cy="161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fa439e8c7f_0_54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Normalização</a:t>
            </a:r>
            <a:endParaRPr sz="2000" b="1"/>
          </a:p>
        </p:txBody>
      </p:sp>
      <p:sp>
        <p:nvSpPr>
          <p:cNvPr id="337" name="Google Shape;337;g3fa439e8c7f_0_547"/>
          <p:cNvSpPr txBox="1">
            <a:spLocks noGrp="1"/>
          </p:cNvSpPr>
          <p:nvPr>
            <p:ph type="body" idx="1"/>
          </p:nvPr>
        </p:nvSpPr>
        <p:spPr>
          <a:xfrm>
            <a:off x="311700" y="1653300"/>
            <a:ext cx="8491200" cy="66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Necessidade de correção em diferenças artefatuais no total de contagens (profundidade) a nível de amostras.</a:t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338" name="Google Shape;338;g3fa439e8c7f_0_5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00025" y="238925"/>
            <a:ext cx="3343949" cy="132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g3fa439e8c7f_0_547"/>
          <p:cNvSpPr txBox="1">
            <a:spLocks noGrp="1"/>
          </p:cNvSpPr>
          <p:nvPr>
            <p:ph type="body" idx="1"/>
          </p:nvPr>
        </p:nvSpPr>
        <p:spPr>
          <a:xfrm>
            <a:off x="311700" y="2351950"/>
            <a:ext cx="8491200" cy="19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Em single-cell e espacial: </a:t>
            </a:r>
            <a:r>
              <a:rPr lang="pt-BR" sz="1400" b="1">
                <a:solidFill>
                  <a:schemeClr val="dk1"/>
                </a:solidFill>
              </a:rPr>
              <a:t>a profundidade do sequenciamento por célula é naturalmente heterogênea</a:t>
            </a:r>
            <a:r>
              <a:rPr lang="pt-BR" sz="1400">
                <a:solidFill>
                  <a:schemeClr val="dk1"/>
                </a:solidFill>
              </a:rPr>
              <a:t>, por questões biologicamente relevantes.</a:t>
            </a:r>
            <a:endParaRPr sz="14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>
                <a:solidFill>
                  <a:schemeClr val="dk1"/>
                </a:solidFill>
              </a:rPr>
              <a:t>diferenças entre tipos celulares (ou subtipos/estados celulares)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>
                <a:solidFill>
                  <a:schemeClr val="dk1"/>
                </a:solidFill>
              </a:rPr>
              <a:t>diferenças provocadas por condições experimentais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>
                <a:solidFill>
                  <a:schemeClr val="dk1"/>
                </a:solidFill>
              </a:rPr>
              <a:t>diferenças entre diferentes estágios do ciclo celular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>
                <a:solidFill>
                  <a:schemeClr val="dk1"/>
                </a:solidFill>
              </a:rPr>
              <a:t>diferenças teciduais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 normalização ótima deve ser capaz de corrigir variações na profundidade provocadas na amostragem, minimizando a perda de informações relevantes.</a:t>
            </a:r>
            <a:endParaRPr sz="1400">
              <a:solidFill>
                <a:schemeClr val="dk1"/>
              </a:solidFill>
            </a:endParaRPr>
          </a:p>
        </p:txBody>
      </p:sp>
      <p:sp>
        <p:nvSpPr>
          <p:cNvPr id="340" name="Google Shape;340;g3fa439e8c7f_0_547"/>
          <p:cNvSpPr txBox="1">
            <a:spLocks noGrp="1"/>
          </p:cNvSpPr>
          <p:nvPr>
            <p:ph type="body" idx="1"/>
          </p:nvPr>
        </p:nvSpPr>
        <p:spPr>
          <a:xfrm>
            <a:off x="311700" y="4417686"/>
            <a:ext cx="8491200" cy="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Além disso, a </a:t>
            </a:r>
            <a:r>
              <a:rPr lang="pt-BR" sz="1400" b="1">
                <a:solidFill>
                  <a:schemeClr val="dk1"/>
                </a:solidFill>
              </a:rPr>
              <a:t>alta esparsabilidade</a:t>
            </a:r>
            <a:r>
              <a:rPr lang="pt-BR" sz="1400">
                <a:solidFill>
                  <a:schemeClr val="dk1"/>
                </a:solidFill>
              </a:rPr>
              <a:t> prejudica a eficácia de métodos convencionais de normalização.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fa439e8c7f_0_55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Normalização</a:t>
            </a:r>
            <a:endParaRPr sz="2000" b="1"/>
          </a:p>
        </p:txBody>
      </p:sp>
      <p:sp>
        <p:nvSpPr>
          <p:cNvPr id="346" name="Google Shape;346;g3fa439e8c7f_0_555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160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Métodos: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Normalização pelo total de counts.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Correção por um </a:t>
            </a:r>
            <a:r>
              <a:rPr lang="pt-BR" sz="1400" i="1">
                <a:solidFill>
                  <a:schemeClr val="dk1"/>
                </a:solidFill>
              </a:rPr>
              <a:t>size factor</a:t>
            </a:r>
            <a:r>
              <a:rPr lang="pt-BR" sz="1400">
                <a:solidFill>
                  <a:schemeClr val="dk1"/>
                </a:solidFill>
              </a:rPr>
              <a:t> proporcional à profundidade por célula, com (</a:t>
            </a:r>
            <a:r>
              <a:rPr lang="pt-BR" sz="1400" i="1">
                <a:solidFill>
                  <a:schemeClr val="dk1"/>
                </a:solidFill>
              </a:rPr>
              <a:t>logNormalize</a:t>
            </a:r>
            <a:r>
              <a:rPr lang="pt-BR" sz="1400">
                <a:solidFill>
                  <a:schemeClr val="dk1"/>
                </a:solidFill>
              </a:rPr>
              <a:t>) ou sem (CPM, </a:t>
            </a:r>
            <a:r>
              <a:rPr lang="pt-BR" sz="1400" i="1">
                <a:solidFill>
                  <a:schemeClr val="dk1"/>
                </a:solidFill>
              </a:rPr>
              <a:t>counts per million</a:t>
            </a:r>
            <a:r>
              <a:rPr lang="pt-BR" sz="1400">
                <a:solidFill>
                  <a:schemeClr val="dk1"/>
                </a:solidFill>
              </a:rPr>
              <a:t>) transformação logarítmica posterior.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347" name="Google Shape;347;g3fa439e8c7f_0_5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3825" y="2620925"/>
            <a:ext cx="4207700" cy="201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g3fa439e8c7f_0_5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2825" y="2620925"/>
            <a:ext cx="1031000" cy="102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g3fa439e8c7f_0_555"/>
          <p:cNvSpPr txBox="1"/>
          <p:nvPr/>
        </p:nvSpPr>
        <p:spPr>
          <a:xfrm>
            <a:off x="3689975" y="1130150"/>
            <a:ext cx="3126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Assume que todas </a:t>
            </a:r>
            <a:r>
              <a:rPr lang="pt-BR" sz="120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os spots</a:t>
            </a: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 inicialmente têm a mesma quantidade de transcritos.</a:t>
            </a:r>
            <a:endParaRPr sz="1200" b="0" i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50" name="Google Shape;350;g3fa439e8c7f_0_555"/>
          <p:cNvSpPr txBox="1">
            <a:spLocks noGrp="1"/>
          </p:cNvSpPr>
          <p:nvPr>
            <p:ph type="body" idx="1"/>
          </p:nvPr>
        </p:nvSpPr>
        <p:spPr>
          <a:xfrm>
            <a:off x="326400" y="2266500"/>
            <a:ext cx="84912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seurat.object &lt;- NormalizeData(seurat.object, normalization.method = "LogNormalize", scale.factor = 10000)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a439e8c7f_0_564"/>
          <p:cNvSpPr txBox="1">
            <a:spLocks noGrp="1"/>
          </p:cNvSpPr>
          <p:nvPr>
            <p:ph type="body" idx="1"/>
          </p:nvPr>
        </p:nvSpPr>
        <p:spPr>
          <a:xfrm>
            <a:off x="326400" y="2115028"/>
            <a:ext cx="8491200" cy="25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300" dirty="0">
                <a:solidFill>
                  <a:schemeClr val="dk1"/>
                </a:solidFill>
              </a:rPr>
              <a:t>Métodos que aplicam normalizações específicas para cada gene, como forma de compensar o fato de que genes altamente expressos irão se comportar de forma diferente de genes pouco expressos. </a:t>
            </a:r>
            <a:endParaRPr sz="13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000"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dirty="0">
                <a:solidFill>
                  <a:schemeClr val="dk1"/>
                </a:solidFill>
              </a:rPr>
              <a:t>Normalização </a:t>
            </a:r>
            <a:r>
              <a:rPr lang="pt-BR" sz="1400" b="1" dirty="0" err="1">
                <a:solidFill>
                  <a:schemeClr val="dk1"/>
                </a:solidFill>
              </a:rPr>
              <a:t>NormalizeData</a:t>
            </a:r>
            <a:endParaRPr sz="1400" b="1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 b="1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 b="1" dirty="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dirty="0">
                <a:solidFill>
                  <a:schemeClr val="dk1"/>
                </a:solidFill>
              </a:rPr>
              <a:t>Normalização </a:t>
            </a:r>
            <a:r>
              <a:rPr lang="pt-BR" sz="1400" b="1" dirty="0" err="1">
                <a:solidFill>
                  <a:schemeClr val="dk1"/>
                </a:solidFill>
              </a:rPr>
              <a:t>SCTransform</a:t>
            </a:r>
            <a:endParaRPr sz="1400" b="1" dirty="0">
              <a:solidFill>
                <a:schemeClr val="dk1"/>
              </a:solidFill>
            </a:endParaRPr>
          </a:p>
        </p:txBody>
      </p:sp>
      <p:sp>
        <p:nvSpPr>
          <p:cNvPr id="356" name="Google Shape;356;g3fa439e8c7f_0_56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Normalização</a:t>
            </a:r>
            <a:endParaRPr sz="2000" b="1"/>
          </a:p>
        </p:txBody>
      </p:sp>
      <p:sp>
        <p:nvSpPr>
          <p:cNvPr id="357" name="Google Shape;357;g3fa439e8c7f_0_564"/>
          <p:cNvSpPr txBox="1">
            <a:spLocks noGrp="1"/>
          </p:cNvSpPr>
          <p:nvPr>
            <p:ph type="body" idx="1"/>
          </p:nvPr>
        </p:nvSpPr>
        <p:spPr>
          <a:xfrm>
            <a:off x="311700" y="662700"/>
            <a:ext cx="8491200" cy="36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Métodos:</a:t>
            </a:r>
            <a:endParaRPr sz="1400" b="1">
              <a:solidFill>
                <a:schemeClr val="dk1"/>
              </a:solidFill>
            </a:endParaRPr>
          </a:p>
        </p:txBody>
      </p:sp>
      <p:sp>
        <p:nvSpPr>
          <p:cNvPr id="358" name="Google Shape;358;g3fa439e8c7f_0_564"/>
          <p:cNvSpPr txBox="1"/>
          <p:nvPr/>
        </p:nvSpPr>
        <p:spPr>
          <a:xfrm>
            <a:off x="4638900" y="1267675"/>
            <a:ext cx="31830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Corrige principalmente efeitos gerados pelos dados esparsos.</a:t>
            </a:r>
            <a:endParaRPr sz="1200" b="0" i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9" name="Google Shape;359;g3fa439e8c7f_0_5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2825" y="1073162"/>
            <a:ext cx="1398050" cy="7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g3fa439e8c7f_0_564"/>
          <p:cNvSpPr txBox="1"/>
          <p:nvPr/>
        </p:nvSpPr>
        <p:spPr>
          <a:xfrm>
            <a:off x="4572000" y="2912099"/>
            <a:ext cx="4247722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SzPts val="1200"/>
            </a:pPr>
            <a:r>
              <a:rPr lang="pt-BR" sz="1200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Otimizado para dados </a:t>
            </a:r>
            <a:r>
              <a:rPr lang="pt-BR" sz="1200" i="1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high-</a:t>
            </a:r>
            <a:r>
              <a:rPr lang="pt-BR" sz="1200" i="1" dirty="0" err="1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throughput</a:t>
            </a:r>
            <a:r>
              <a:rPr lang="pt-BR" sz="1200" i="1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lang="pt-BR" sz="1200" i="1" dirty="0" err="1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low-depth</a:t>
            </a:r>
            <a:endParaRPr sz="1200" b="0" i="0" u="none" strike="noStrike" cap="none" dirty="0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62" name="Google Shape;362;g3fa439e8c7f_0_564"/>
          <p:cNvSpPr txBox="1"/>
          <p:nvPr/>
        </p:nvSpPr>
        <p:spPr>
          <a:xfrm>
            <a:off x="4773600" y="3801675"/>
            <a:ext cx="38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Otimizado para dados </a:t>
            </a:r>
            <a:r>
              <a:rPr lang="pt-BR" sz="1200" b="0" i="1" u="none" strike="noStrike" cap="none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high-</a:t>
            </a:r>
            <a:r>
              <a:rPr lang="pt-BR" sz="1200" b="0" i="1" u="none" strike="noStrike" cap="none" dirty="0" err="1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throughput</a:t>
            </a:r>
            <a:r>
              <a:rPr lang="pt-BR" sz="1200" b="0" i="1" u="none" strike="noStrike" cap="none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, </a:t>
            </a:r>
            <a:r>
              <a:rPr lang="pt-BR" sz="1200" b="0" i="1" u="none" strike="noStrike" cap="none" dirty="0" err="1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low-depth</a:t>
            </a:r>
            <a:r>
              <a:rPr lang="pt-BR" sz="1200" b="0" i="1" u="none" strike="noStrike" cap="none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pt-BR" sz="1200" b="0" i="0" u="none" strike="noStrike" cap="none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(otimizado para espacial e single-</a:t>
            </a:r>
            <a:r>
              <a:rPr lang="pt-BR" sz="1200" b="0" i="0" u="none" strike="noStrike" cap="none" dirty="0" err="1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cell</a:t>
            </a:r>
            <a:r>
              <a:rPr lang="pt-BR" sz="1200" b="0" i="0" u="none" strike="noStrike" cap="none" dirty="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sz="1200" b="0" i="0" u="none" strike="noStrike" cap="none" dirty="0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63" name="Google Shape;363;g3fa439e8c7f_0_5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02825" y="3777500"/>
            <a:ext cx="1486075" cy="6210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g3fa439e8c7f_0_564"/>
          <p:cNvSpPr txBox="1">
            <a:spLocks noGrp="1"/>
          </p:cNvSpPr>
          <p:nvPr>
            <p:ph type="body" idx="1"/>
          </p:nvPr>
        </p:nvSpPr>
        <p:spPr>
          <a:xfrm>
            <a:off x="311700" y="1125075"/>
            <a:ext cx="3424500" cy="7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Normalização </a:t>
            </a:r>
            <a:r>
              <a:rPr lang="pt-BR" sz="1400" b="1">
                <a:solidFill>
                  <a:schemeClr val="dk1"/>
                </a:solidFill>
              </a:rPr>
              <a:t>Scran</a:t>
            </a:r>
            <a:endParaRPr sz="14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Otimização do cálculo do size factor.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400" b="1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fa439e8c7f_0_58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Normalização a nível de genes (</a:t>
            </a:r>
            <a:r>
              <a:rPr lang="pt-BR" sz="2000" b="1" i="1"/>
              <a:t>scaling</a:t>
            </a:r>
            <a:r>
              <a:rPr lang="pt-BR" sz="2000"/>
              <a:t>)</a:t>
            </a:r>
            <a:endParaRPr sz="2000"/>
          </a:p>
        </p:txBody>
      </p:sp>
      <p:sp>
        <p:nvSpPr>
          <p:cNvPr id="370" name="Google Shape;370;g3fa439e8c7f_0_585"/>
          <p:cNvSpPr txBox="1">
            <a:spLocks noGrp="1"/>
          </p:cNvSpPr>
          <p:nvPr>
            <p:ph type="body" idx="1"/>
          </p:nvPr>
        </p:nvSpPr>
        <p:spPr>
          <a:xfrm>
            <a:off x="311700" y="823825"/>
            <a:ext cx="4205400" cy="16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Permite que a distribuição de expressão seja comparável entre os diferentes genes.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Ex.: Z-score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371" name="Google Shape;371;g3fa439e8c7f_0_585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1100" b="0" i="0" u="none" strike="noStrike" cap="none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http://www.statistics4u.info/fundstat_eng/ee_ztransform.html</a:t>
            </a:r>
            <a:endParaRPr sz="11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1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1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1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72" name="Google Shape;372;g3fa439e8c7f_0_585"/>
          <p:cNvSpPr txBox="1">
            <a:spLocks noGrp="1"/>
          </p:cNvSpPr>
          <p:nvPr>
            <p:ph type="body" idx="1"/>
          </p:nvPr>
        </p:nvSpPr>
        <p:spPr>
          <a:xfrm>
            <a:off x="311700" y="2183775"/>
            <a:ext cx="4205400" cy="12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300" dirty="0">
                <a:solidFill>
                  <a:schemeClr val="dk1"/>
                </a:solidFill>
              </a:rPr>
              <a:t>Etapa opcional, a depender da análise.</a:t>
            </a:r>
            <a:endParaRPr sz="1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300" dirty="0">
                <a:solidFill>
                  <a:schemeClr val="dk1"/>
                </a:solidFill>
              </a:rPr>
              <a:t>Quando realizada, após a normalização</a:t>
            </a:r>
            <a:endParaRPr sz="1300" dirty="0">
              <a:solidFill>
                <a:schemeClr val="dk1"/>
              </a:solidFill>
            </a:endParaRPr>
          </a:p>
        </p:txBody>
      </p:sp>
      <p:pic>
        <p:nvPicPr>
          <p:cNvPr id="373" name="Google Shape;373;g3fa439e8c7f_0_5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9850" y="681838"/>
            <a:ext cx="3987254" cy="377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fa439e8c7f_0_66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/>
              <a:t>Normalização a nível de genes (</a:t>
            </a:r>
            <a:r>
              <a:rPr lang="pt-BR" sz="2000" b="1" i="1"/>
              <a:t>scaling</a:t>
            </a:r>
            <a:r>
              <a:rPr lang="pt-BR" sz="2000"/>
              <a:t>)</a:t>
            </a:r>
            <a:endParaRPr sz="2000"/>
          </a:p>
        </p:txBody>
      </p:sp>
      <p:sp>
        <p:nvSpPr>
          <p:cNvPr id="379" name="Google Shape;379;g3fa439e8c7f_0_660"/>
          <p:cNvSpPr txBox="1">
            <a:spLocks noGrp="1"/>
          </p:cNvSpPr>
          <p:nvPr>
            <p:ph type="body" idx="1"/>
          </p:nvPr>
        </p:nvSpPr>
        <p:spPr>
          <a:xfrm>
            <a:off x="311700" y="823825"/>
            <a:ext cx="4205400" cy="16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Permite que a distribuição de expressão seja comparável entre os diferentes genes.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Ex.: Z-score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380" name="Google Shape;380;g3fa439e8c7f_0_660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1100">
                <a:solidFill>
                  <a:srgbClr val="616161"/>
                </a:solidFill>
                <a:latin typeface="Proxima Nova"/>
                <a:ea typeface="Proxima Nova"/>
                <a:cs typeface="Proxima Nova"/>
                <a:sym typeface="Proxima Nova"/>
              </a:rPr>
              <a:t>https://biostatsquid.com/seurat-objects-explained/</a:t>
            </a:r>
            <a:endParaRPr sz="11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381" name="Google Shape;381;g3fa439e8c7f_0_660"/>
          <p:cNvSpPr txBox="1">
            <a:spLocks noGrp="1"/>
          </p:cNvSpPr>
          <p:nvPr>
            <p:ph type="body" idx="1"/>
          </p:nvPr>
        </p:nvSpPr>
        <p:spPr>
          <a:xfrm>
            <a:off x="311700" y="2183775"/>
            <a:ext cx="4205400" cy="12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Etapa opcional, a depender da análise.</a:t>
            </a:r>
            <a:endParaRPr sz="1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300">
                <a:solidFill>
                  <a:schemeClr val="dk1"/>
                </a:solidFill>
              </a:rPr>
              <a:t>Quando realizada, após a normalização</a:t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382" name="Google Shape;382;g3fa439e8c7f_0_6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9850" y="681838"/>
            <a:ext cx="3987254" cy="3779824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3fa439e8c7f_0_660"/>
          <p:cNvSpPr txBox="1">
            <a:spLocks noGrp="1"/>
          </p:cNvSpPr>
          <p:nvPr>
            <p:ph type="body" idx="1"/>
          </p:nvPr>
        </p:nvSpPr>
        <p:spPr>
          <a:xfrm>
            <a:off x="311700" y="3442563"/>
            <a:ext cx="4205400" cy="11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500" b="1" i="1">
                <a:solidFill>
                  <a:schemeClr val="dk1"/>
                </a:solidFill>
              </a:rPr>
              <a:t>Scaling</a:t>
            </a:r>
            <a:r>
              <a:rPr lang="pt-BR" sz="1500" i="1">
                <a:solidFill>
                  <a:schemeClr val="dk1"/>
                </a:solidFill>
              </a:rPr>
              <a:t> </a:t>
            </a:r>
            <a:r>
              <a:rPr lang="pt-BR" sz="1500">
                <a:solidFill>
                  <a:schemeClr val="dk1"/>
                </a:solidFill>
              </a:rPr>
              <a:t>faz uma ponderação tipo Z-score, isso evita que genes com expressão demasiadamente grande, por exemplo, domine a distribuição da expressão naquela célula/spot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384" name="Google Shape;384;g3fa439e8c7f_0_6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9850" y="2634242"/>
            <a:ext cx="4358026" cy="2267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a439e8c7f_0_67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SCTransform</a:t>
            </a:r>
            <a:endParaRPr sz="2000" b="1"/>
          </a:p>
        </p:txBody>
      </p:sp>
      <p:pic>
        <p:nvPicPr>
          <p:cNvPr id="390" name="Google Shape;390;g3fa439e8c7f_0_67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g3fa439e8c7f_0_6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60575"/>
            <a:ext cx="5739748" cy="3215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fa439e8c7f_0_697"/>
          <p:cNvSpPr txBox="1">
            <a:spLocks noGrp="1"/>
          </p:cNvSpPr>
          <p:nvPr>
            <p:ph type="body" idx="1"/>
          </p:nvPr>
        </p:nvSpPr>
        <p:spPr>
          <a:xfrm>
            <a:off x="311625" y="4408725"/>
            <a:ext cx="8491200" cy="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b="1">
                <a:solidFill>
                  <a:schemeClr val="dk1"/>
                </a:solidFill>
              </a:rPr>
              <a:t>Normalização:</a:t>
            </a:r>
            <a:r>
              <a:rPr lang="pt-BR" sz="1400">
                <a:solidFill>
                  <a:schemeClr val="dk1"/>
                </a:solidFill>
              </a:rPr>
              <a:t> ainda que dependa do tipo de tecido, a </a:t>
            </a:r>
            <a:r>
              <a:rPr lang="pt-BR" sz="1400" b="1">
                <a:solidFill>
                  <a:schemeClr val="dk1"/>
                </a:solidFill>
              </a:rPr>
              <a:t>heterogeneidade da expressão </a:t>
            </a:r>
            <a:r>
              <a:rPr lang="pt-BR" sz="1400">
                <a:solidFill>
                  <a:schemeClr val="dk1"/>
                </a:solidFill>
              </a:rPr>
              <a:t>costuma ser ainda maior comparada aos dados de single-cell.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397" name="Google Shape;397;g3fa439e8c7f_0_69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g3fa439e8c7f_0_6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60575"/>
            <a:ext cx="5739748" cy="3215462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g3fa439e8c7f_0_69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SCTransform</a:t>
            </a:r>
            <a:endParaRPr sz="2000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fa439e8c7f_0_688"/>
          <p:cNvSpPr txBox="1">
            <a:spLocks noGrp="1"/>
          </p:cNvSpPr>
          <p:nvPr>
            <p:ph type="body" idx="1"/>
          </p:nvPr>
        </p:nvSpPr>
        <p:spPr>
          <a:xfrm>
            <a:off x="311625" y="4408725"/>
            <a:ext cx="8491200" cy="6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b="1">
                <a:solidFill>
                  <a:schemeClr val="dk1"/>
                </a:solidFill>
              </a:rPr>
              <a:t>Normalização:</a:t>
            </a:r>
            <a:r>
              <a:rPr lang="pt-BR" sz="1400">
                <a:solidFill>
                  <a:schemeClr val="dk1"/>
                </a:solidFill>
              </a:rPr>
              <a:t> ainda que dependa do tipo de tecido, a </a:t>
            </a:r>
            <a:r>
              <a:rPr lang="pt-BR" sz="1400" b="1">
                <a:solidFill>
                  <a:schemeClr val="dk1"/>
                </a:solidFill>
              </a:rPr>
              <a:t>heterogeneidade da expressão </a:t>
            </a:r>
            <a:r>
              <a:rPr lang="pt-BR" sz="1400">
                <a:solidFill>
                  <a:schemeClr val="dk1"/>
                </a:solidFill>
              </a:rPr>
              <a:t>costuma ser ainda maior comparada aos dados de single-cell.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405" name="Google Shape;405;g3fa439e8c7f_0_68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g3fa439e8c7f_0_6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60575"/>
            <a:ext cx="5739748" cy="3215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g3fa439e8c7f_0_688"/>
          <p:cNvPicPr preferRelativeResize="0"/>
          <p:nvPr/>
        </p:nvPicPr>
        <p:blipFill rotWithShape="1">
          <a:blip r:embed="rId5">
            <a:alphaModFix/>
          </a:blip>
          <a:srcRect l="33298" t="15089"/>
          <a:stretch/>
        </p:blipFill>
        <p:spPr>
          <a:xfrm>
            <a:off x="6449775" y="2413425"/>
            <a:ext cx="2582775" cy="1842625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g3fa439e8c7f_0_688"/>
          <p:cNvSpPr txBox="1"/>
          <p:nvPr/>
        </p:nvSpPr>
        <p:spPr>
          <a:xfrm>
            <a:off x="2231875" y="2739963"/>
            <a:ext cx="4323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Costuma ser a etapa mais demorada do pré-processamento.</a:t>
            </a:r>
            <a:endParaRPr sz="1200" b="0" i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09" name="Google Shape;409;g3fa439e8c7f_0_68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SCTransform</a:t>
            </a:r>
            <a:endParaRPr sz="2000" b="1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g3fa54d29aa1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3423" y="2889650"/>
            <a:ext cx="5219250" cy="1912575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g3fa54d29aa1_0_0"/>
          <p:cNvSpPr txBox="1">
            <a:spLocks noGrp="1"/>
          </p:cNvSpPr>
          <p:nvPr>
            <p:ph type="body" idx="1"/>
          </p:nvPr>
        </p:nvSpPr>
        <p:spPr>
          <a:xfrm>
            <a:off x="311700" y="976225"/>
            <a:ext cx="6636900" cy="5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Dimensionalidade</a:t>
            </a:r>
            <a:r>
              <a:rPr lang="pt-BR" sz="1400">
                <a:solidFill>
                  <a:schemeClr val="dk1"/>
                </a:solidFill>
              </a:rPr>
              <a:t>: número de variáveis consideradas na análise (genes).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416" name="Google Shape;416;g3fa54d29aa1_0_0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10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https://blog.roboflow.com/what-is-dimensionality-reduction/</a:t>
            </a:r>
            <a:endParaRPr sz="1000" b="0" i="0" u="none" strike="noStrike" cap="none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10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17" name="Google Shape;417;g3fa54d29aa1_0_0"/>
          <p:cNvSpPr txBox="1">
            <a:spLocks noGrp="1"/>
          </p:cNvSpPr>
          <p:nvPr>
            <p:ph type="body" idx="1"/>
          </p:nvPr>
        </p:nvSpPr>
        <p:spPr>
          <a:xfrm>
            <a:off x="311700" y="1537875"/>
            <a:ext cx="6636900" cy="2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Métodos de redução de dimensionalidade são aqueles que </a:t>
            </a:r>
            <a:r>
              <a:rPr lang="pt-BR" sz="1400" b="1">
                <a:solidFill>
                  <a:schemeClr val="dk1"/>
                </a:solidFill>
              </a:rPr>
              <a:t>resumem</a:t>
            </a:r>
            <a:r>
              <a:rPr lang="pt-BR" sz="1400">
                <a:solidFill>
                  <a:schemeClr val="dk1"/>
                </a:solidFill>
              </a:rPr>
              <a:t> a expressão gênica a algumas poucas variáveis.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O emprego dessas variáveis “resumidas” em tarefas futuras: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Captura as principais fontes de variabilidade entre as células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Diminui o custo computacional de tarefas 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Facilita a interpretação de resultados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418" name="Google Shape;418;g3fa54d29aa1_0_0"/>
          <p:cNvSpPr txBox="1">
            <a:spLocks noGrp="1"/>
          </p:cNvSpPr>
          <p:nvPr>
            <p:ph type="title"/>
          </p:nvPr>
        </p:nvSpPr>
        <p:spPr>
          <a:xfrm>
            <a:off x="311700" y="151099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Redução de Dimensionalidade</a:t>
            </a:r>
            <a:endParaRPr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fa54d29aa1_0_8"/>
          <p:cNvSpPr txBox="1">
            <a:spLocks noGrp="1"/>
          </p:cNvSpPr>
          <p:nvPr>
            <p:ph type="body" idx="1"/>
          </p:nvPr>
        </p:nvSpPr>
        <p:spPr>
          <a:xfrm>
            <a:off x="311700" y="671425"/>
            <a:ext cx="8491200" cy="157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Métodos lineares: </a:t>
            </a:r>
            <a:r>
              <a:rPr lang="pt-BR" sz="1400" b="1">
                <a:solidFill>
                  <a:schemeClr val="dk1"/>
                </a:solidFill>
              </a:rPr>
              <a:t>Análise de Componentes Principais (PCA)</a:t>
            </a:r>
            <a:endParaRPr sz="14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>
                <a:solidFill>
                  <a:schemeClr val="dk1"/>
                </a:solidFill>
              </a:rPr>
              <a:t>Transformação que utiliza as distâncias Euclidianas como medida de dissimilaridade entre as células.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>
                <a:solidFill>
                  <a:schemeClr val="dk1"/>
                </a:solidFill>
              </a:rPr>
              <a:t>Retorna as </a:t>
            </a:r>
            <a:r>
              <a:rPr lang="pt-BR" sz="1200" b="1">
                <a:solidFill>
                  <a:schemeClr val="dk1"/>
                </a:solidFill>
              </a:rPr>
              <a:t>Componentes Principais (PCs)</a:t>
            </a:r>
            <a:r>
              <a:rPr lang="pt-BR" sz="1200">
                <a:solidFill>
                  <a:schemeClr val="dk1"/>
                </a:solidFill>
              </a:rPr>
              <a:t>, ranqueadas de acordo com as suas habilidades em resumir o conjunto de dados.</a:t>
            </a:r>
            <a:endParaRPr sz="1200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>
                <a:solidFill>
                  <a:schemeClr val="dk1"/>
                </a:solidFill>
              </a:rPr>
              <a:t>As melhores PCs serão utilizadas em diversos passos seguintes da análise.</a:t>
            </a:r>
            <a:endParaRPr sz="12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grpSp>
        <p:nvGrpSpPr>
          <p:cNvPr id="424" name="Google Shape;424;g3fa54d29aa1_0_8"/>
          <p:cNvGrpSpPr/>
          <p:nvPr/>
        </p:nvGrpSpPr>
        <p:grpSpPr>
          <a:xfrm>
            <a:off x="1793638" y="1976880"/>
            <a:ext cx="5181348" cy="1616788"/>
            <a:chOff x="1350938" y="1923591"/>
            <a:chExt cx="6124525" cy="1905916"/>
          </a:xfrm>
        </p:grpSpPr>
        <p:pic>
          <p:nvPicPr>
            <p:cNvPr id="425" name="Google Shape;425;g3fa54d29aa1_0_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50938" y="1933000"/>
              <a:ext cx="1900238" cy="18870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6" name="Google Shape;426;g3fa54d29aa1_0_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00238" y="1928302"/>
              <a:ext cx="1900238" cy="189650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7" name="Google Shape;427;g3fa54d29aa1_0_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99000" y="1923591"/>
              <a:ext cx="2176463" cy="19059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8" name="Google Shape;428;g3fa54d29aa1_0_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Redução de Dimensionalidade</a:t>
            </a:r>
            <a:endParaRPr sz="2000" b="1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3fa54d29aa1_0_44"/>
          <p:cNvSpPr txBox="1">
            <a:spLocks noGrp="1"/>
          </p:cNvSpPr>
          <p:nvPr>
            <p:ph type="body" idx="1"/>
          </p:nvPr>
        </p:nvSpPr>
        <p:spPr>
          <a:xfrm>
            <a:off x="326400" y="1189850"/>
            <a:ext cx="8491200" cy="23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 b="1">
                <a:solidFill>
                  <a:schemeClr val="dk1"/>
                </a:solidFill>
              </a:rPr>
              <a:t>UMAP: Uniform Manifold Approximation and Projection</a:t>
            </a:r>
            <a:endParaRPr sz="1200" b="1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seurat.object &lt;- RunUMAP(seurat.object)</a:t>
            </a: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200" b="1">
                <a:solidFill>
                  <a:schemeClr val="dk1"/>
                </a:solidFill>
              </a:rPr>
              <a:t>t-SNE: t-distributed Stochastic Neighbor Embedding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0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seurat.object &lt;- RunTSNE(seurat.object)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434" name="Google Shape;434;g3fa54d29aa1_0_44"/>
          <p:cNvSpPr txBox="1">
            <a:spLocks noGrp="1"/>
          </p:cNvSpPr>
          <p:nvPr>
            <p:ph type="body" idx="1"/>
          </p:nvPr>
        </p:nvSpPr>
        <p:spPr>
          <a:xfrm>
            <a:off x="311700" y="823825"/>
            <a:ext cx="8491200" cy="23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Métodos não lineares: </a:t>
            </a:r>
            <a:r>
              <a:rPr lang="pt-BR" sz="1400" b="1">
                <a:solidFill>
                  <a:schemeClr val="dk1"/>
                </a:solidFill>
              </a:rPr>
              <a:t>UMAP e t-SNE</a:t>
            </a: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435" name="Google Shape;435;g3fa54d29aa1_0_44"/>
          <p:cNvSpPr txBox="1"/>
          <p:nvPr/>
        </p:nvSpPr>
        <p:spPr>
          <a:xfrm>
            <a:off x="4668275" y="1109300"/>
            <a:ext cx="32238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4BA173"/>
                </a:highlight>
                <a:latin typeface="Proxima Nova"/>
                <a:ea typeface="Proxima Nova"/>
                <a:cs typeface="Proxima Nova"/>
                <a:sym typeface="Proxima Nova"/>
              </a:rPr>
              <a:t>Enfatiza as diferenças entre as populações</a:t>
            </a:r>
            <a:endParaRPr sz="1200" b="0" i="0" u="none" strike="noStrike" cap="none">
              <a:solidFill>
                <a:srgbClr val="FFFFFF"/>
              </a:solidFill>
              <a:highlight>
                <a:srgbClr val="4BA173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36" name="Google Shape;436;g3fa54d29aa1_0_44"/>
          <p:cNvSpPr txBox="1"/>
          <p:nvPr/>
        </p:nvSpPr>
        <p:spPr>
          <a:xfrm>
            <a:off x="4572000" y="2100750"/>
            <a:ext cx="32238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Enfatiza as semelhanças entre as populações</a:t>
            </a:r>
            <a:endParaRPr sz="12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37" name="Google Shape;437;g3fa54d29aa1_0_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9975" y="2624199"/>
            <a:ext cx="2183130" cy="2273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g3fa54d29aa1_0_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54008" y="2609913"/>
            <a:ext cx="2600325" cy="2302465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g3fa54d29aa1_0_44"/>
          <p:cNvSpPr txBox="1"/>
          <p:nvPr/>
        </p:nvSpPr>
        <p:spPr>
          <a:xfrm>
            <a:off x="4828900" y="1368875"/>
            <a:ext cx="34023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4BA173"/>
                </a:highlight>
                <a:latin typeface="Proxima Nova"/>
                <a:ea typeface="Proxima Nova"/>
                <a:cs typeface="Proxima Nova"/>
                <a:sym typeface="Proxima Nova"/>
              </a:rPr>
              <a:t>Preserva melhor a estrutura global do conjunto, útil para maiores conjuntos de dados</a:t>
            </a:r>
            <a:endParaRPr sz="1200" b="0" i="0" u="none" strike="noStrike" cap="none">
              <a:solidFill>
                <a:srgbClr val="FFFFFF"/>
              </a:solidFill>
              <a:highlight>
                <a:srgbClr val="4BA173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0" name="Google Shape;440;g3fa54d29aa1_0_4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Redução de Dimensionalidade</a:t>
            </a:r>
            <a:endParaRPr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fa54d29aa1_0_6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Clusterização</a:t>
            </a:r>
            <a:endParaRPr sz="2000" b="1"/>
          </a:p>
        </p:txBody>
      </p:sp>
      <p:sp>
        <p:nvSpPr>
          <p:cNvPr id="446" name="Google Shape;446;g3fa54d29aa1_0_64"/>
          <p:cNvSpPr txBox="1">
            <a:spLocks noGrp="1"/>
          </p:cNvSpPr>
          <p:nvPr>
            <p:ph type="body" idx="1"/>
          </p:nvPr>
        </p:nvSpPr>
        <p:spPr>
          <a:xfrm>
            <a:off x="311700" y="823825"/>
            <a:ext cx="6398100" cy="9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Tipicamente, organizar as células em clusters costuma ser o primeiro passo da análise em si.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Objetivo: </a:t>
            </a:r>
            <a:r>
              <a:rPr lang="pt-BR" sz="1400" b="1">
                <a:solidFill>
                  <a:schemeClr val="dk1"/>
                </a:solidFill>
              </a:rPr>
              <a:t>delimitar as populações</a:t>
            </a:r>
            <a:r>
              <a:rPr lang="pt-BR" sz="1400">
                <a:solidFill>
                  <a:schemeClr val="dk1"/>
                </a:solidFill>
              </a:rPr>
              <a:t> para posterior análise compartimentalizada.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pic>
        <p:nvPicPr>
          <p:cNvPr id="447" name="Google Shape;447;g3fa54d29aa1_0_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95498" y="565325"/>
            <a:ext cx="1591600" cy="40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g3fa54d29aa1_0_64"/>
          <p:cNvSpPr txBox="1"/>
          <p:nvPr/>
        </p:nvSpPr>
        <p:spPr>
          <a:xfrm>
            <a:off x="733200" y="4797550"/>
            <a:ext cx="84108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lang="pt-BR" sz="800" b="0" i="0" u="none" strike="noStrike" cap="non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rPr>
              <a:t>Zhang et al. Review of single-cell RNA-seq data clustering for cell-type identification and characterization. RNA. 2023 May;29(5):517–530. doi: 10.1261/rna.078965.121</a:t>
            </a:r>
            <a:endParaRPr sz="800" b="0" i="0" u="none" strike="noStrike" cap="none">
              <a:solidFill>
                <a:schemeClr val="accent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8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8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8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endParaRPr sz="800" b="0" i="0" u="none" strike="noStrike" cap="none">
              <a:solidFill>
                <a:srgbClr val="61616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49" name="Google Shape;449;g3fa54d29aa1_0_64"/>
          <p:cNvSpPr txBox="1">
            <a:spLocks noGrp="1"/>
          </p:cNvSpPr>
          <p:nvPr>
            <p:ph type="body" idx="1"/>
          </p:nvPr>
        </p:nvSpPr>
        <p:spPr>
          <a:xfrm>
            <a:off x="311700" y="1942425"/>
            <a:ext cx="6398100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Métodos de </a:t>
            </a:r>
            <a:r>
              <a:rPr lang="pt-BR" sz="1400" b="1">
                <a:solidFill>
                  <a:schemeClr val="dk1"/>
                </a:solidFill>
              </a:rPr>
              <a:t>detecção de comunidades baseada na teoria de grafos </a:t>
            </a:r>
            <a:r>
              <a:rPr lang="pt-BR" sz="1400">
                <a:solidFill>
                  <a:schemeClr val="dk1"/>
                </a:solidFill>
              </a:rPr>
              <a:t>são mais comumente empregados.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400">
                <a:solidFill>
                  <a:schemeClr val="dk1"/>
                </a:solidFill>
              </a:rPr>
              <a:t>Geração de um grafo de similaridades com K-Vizinhos Mais Próximos (KNN, </a:t>
            </a:r>
            <a:r>
              <a:rPr lang="pt-BR" sz="1400" i="1">
                <a:solidFill>
                  <a:schemeClr val="dk1"/>
                </a:solidFill>
              </a:rPr>
              <a:t>k-nearest neighbors</a:t>
            </a:r>
            <a:r>
              <a:rPr lang="pt-BR" sz="1400">
                <a:solidFill>
                  <a:schemeClr val="dk1"/>
                </a:solidFill>
              </a:rPr>
              <a:t>).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pt-BR" sz="1400">
                <a:solidFill>
                  <a:schemeClr val="dk1"/>
                </a:solidFill>
              </a:rPr>
              <a:t>Detecção de comunidades a partir de KNN.</a:t>
            </a:r>
            <a:endParaRPr sz="1400">
              <a:solidFill>
                <a:schemeClr val="dk1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pt-BR">
                <a:solidFill>
                  <a:schemeClr val="dk1"/>
                </a:solidFill>
              </a:rPr>
              <a:t>Algoritmo de Louvain: pacote Seurat, e pacote Scanpy em python</a:t>
            </a:r>
            <a:endParaRPr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450" name="Google Shape;450;g3fa54d29aa1_0_64"/>
          <p:cNvSpPr txBox="1">
            <a:spLocks noGrp="1"/>
          </p:cNvSpPr>
          <p:nvPr>
            <p:ph type="body" idx="1"/>
          </p:nvPr>
        </p:nvSpPr>
        <p:spPr>
          <a:xfrm>
            <a:off x="311700" y="3865125"/>
            <a:ext cx="6398100" cy="6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Outros métodos envolvem clusterização k-means, hierárquica, e baseada em densidade.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451" name="Google Shape;451;g3fa54d29aa1_0_64"/>
          <p:cNvSpPr txBox="1"/>
          <p:nvPr/>
        </p:nvSpPr>
        <p:spPr>
          <a:xfrm>
            <a:off x="2320325" y="3517650"/>
            <a:ext cx="49044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4BA173"/>
                </a:highlight>
                <a:latin typeface="Proxima Nova"/>
                <a:ea typeface="Proxima Nova"/>
                <a:cs typeface="Proxima Nova"/>
                <a:sym typeface="Proxima Nova"/>
              </a:rPr>
              <a:t>Lida bem com dados esparsos e ruidosos, e é altamente escalável</a:t>
            </a:r>
            <a:endParaRPr sz="1200" b="0" i="0" u="none" strike="noStrike" cap="none">
              <a:solidFill>
                <a:srgbClr val="FFFFFF"/>
              </a:solidFill>
              <a:highlight>
                <a:srgbClr val="4BA173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fa54d29aa1_0_74"/>
          <p:cNvSpPr txBox="1">
            <a:spLocks noGrp="1"/>
          </p:cNvSpPr>
          <p:nvPr>
            <p:ph type="body" idx="1"/>
          </p:nvPr>
        </p:nvSpPr>
        <p:spPr>
          <a:xfrm>
            <a:off x="311700" y="747625"/>
            <a:ext cx="8491200" cy="27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pt-BR" sz="1300">
                <a:solidFill>
                  <a:schemeClr val="dk1"/>
                </a:solidFill>
              </a:rPr>
              <a:t>FindNeighbors() computa </a:t>
            </a:r>
            <a:r>
              <a:rPr lang="pt-BR" sz="1300" b="1">
                <a:solidFill>
                  <a:schemeClr val="dk1"/>
                </a:solidFill>
              </a:rPr>
              <a:t>KNN</a:t>
            </a:r>
            <a:endParaRPr sz="1300">
              <a:solidFill>
                <a:schemeClr val="dk1"/>
              </a:solidFill>
            </a:endParaRPr>
          </a:p>
          <a:p>
            <a:pPr marL="13716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pt-BR" sz="1300">
                <a:solidFill>
                  <a:schemeClr val="dk1"/>
                </a:solidFill>
              </a:rPr>
              <a:t>Argumento: </a:t>
            </a:r>
            <a:r>
              <a:rPr lang="pt-BR" sz="1300" b="1">
                <a:solidFill>
                  <a:schemeClr val="dk1"/>
                </a:solidFill>
              </a:rPr>
              <a:t>top PCs</a:t>
            </a:r>
            <a:r>
              <a:rPr lang="pt-BR" sz="1300">
                <a:solidFill>
                  <a:schemeClr val="dk1"/>
                </a:solidFill>
              </a:rPr>
              <a:t> a serem utilizadas.</a:t>
            </a:r>
            <a:endParaRPr sz="1300">
              <a:solidFill>
                <a:schemeClr val="dk1"/>
              </a:solidFill>
            </a:endParaRPr>
          </a:p>
          <a:p>
            <a:pPr marL="9144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rabicPeriod"/>
            </a:pPr>
            <a:r>
              <a:rPr lang="pt-BR" sz="1300">
                <a:solidFill>
                  <a:schemeClr val="dk1"/>
                </a:solidFill>
              </a:rPr>
              <a:t>FindClusters() armazena como metadado a informação de cluster para cada célula, a partir da análise de </a:t>
            </a:r>
            <a:r>
              <a:rPr lang="pt-BR" sz="1300" b="1">
                <a:solidFill>
                  <a:schemeClr val="dk1"/>
                </a:solidFill>
              </a:rPr>
              <a:t>Vizinhos Mais Próximos Compatilhados (SNN, </a:t>
            </a:r>
            <a:r>
              <a:rPr lang="pt-BR" sz="1300" b="1" i="1">
                <a:solidFill>
                  <a:schemeClr val="dk1"/>
                </a:solidFill>
              </a:rPr>
              <a:t>shared nearest neighbors</a:t>
            </a:r>
            <a:r>
              <a:rPr lang="pt-BR" sz="1300" b="1">
                <a:solidFill>
                  <a:schemeClr val="dk1"/>
                </a:solidFill>
              </a:rPr>
              <a:t>)</a:t>
            </a:r>
            <a:r>
              <a:rPr lang="pt-BR" sz="1300">
                <a:solidFill>
                  <a:schemeClr val="dk1"/>
                </a:solidFill>
              </a:rPr>
              <a:t>, com Algoritmo de Louvain.</a:t>
            </a:r>
            <a:endParaRPr sz="1300">
              <a:solidFill>
                <a:schemeClr val="dk1"/>
              </a:solidFill>
            </a:endParaRPr>
          </a:p>
          <a:p>
            <a:pPr marL="1371600" lvl="1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○"/>
            </a:pPr>
            <a:r>
              <a:rPr lang="pt-BR" sz="1300">
                <a:solidFill>
                  <a:schemeClr val="dk1"/>
                </a:solidFill>
              </a:rPr>
              <a:t>Argumento: </a:t>
            </a:r>
            <a:r>
              <a:rPr lang="pt-BR" sz="1300" b="1">
                <a:solidFill>
                  <a:schemeClr val="dk1"/>
                </a:solidFill>
              </a:rPr>
              <a:t>resolução </a:t>
            </a:r>
            <a:r>
              <a:rPr lang="pt-BR" sz="1300">
                <a:solidFill>
                  <a:schemeClr val="dk1"/>
                </a:solidFill>
              </a:rPr>
              <a:t>da busca por comunidades. </a:t>
            </a:r>
            <a:endParaRPr sz="13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pic>
        <p:nvPicPr>
          <p:cNvPr id="457" name="Google Shape;457;g3fa54d29aa1_0_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2275" y="823825"/>
            <a:ext cx="660425" cy="6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g3fa54d29aa1_0_7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Clusterização</a:t>
            </a:r>
            <a:endParaRPr sz="2000" b="1"/>
          </a:p>
        </p:txBody>
      </p:sp>
      <p:sp>
        <p:nvSpPr>
          <p:cNvPr id="459" name="Google Shape;459;g3fa54d29aa1_0_74"/>
          <p:cNvSpPr txBox="1"/>
          <p:nvPr/>
        </p:nvSpPr>
        <p:spPr>
          <a:xfrm>
            <a:off x="5549450" y="1873600"/>
            <a:ext cx="354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4BA173"/>
                </a:highlight>
                <a:latin typeface="Proxima Nova"/>
                <a:ea typeface="Proxima Nova"/>
                <a:cs typeface="Proxima Nova"/>
                <a:sym typeface="Proxima Nova"/>
              </a:rPr>
              <a:t>res=0 -&gt; baixa resolução, menor n_clusters</a:t>
            </a:r>
            <a:endParaRPr sz="1200" b="0" i="0" u="none" strike="noStrike" cap="none">
              <a:solidFill>
                <a:srgbClr val="FFFFFF"/>
              </a:solidFill>
              <a:highlight>
                <a:srgbClr val="4BA173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FFFFFF"/>
                </a:solidFill>
                <a:highlight>
                  <a:srgbClr val="4BA173"/>
                </a:highlight>
                <a:latin typeface="Proxima Nova"/>
                <a:ea typeface="Proxima Nova"/>
                <a:cs typeface="Proxima Nova"/>
                <a:sym typeface="Proxima Nova"/>
              </a:rPr>
              <a:t>res=1 -&gt; alta resolução, maior n_clusters</a:t>
            </a:r>
            <a:endParaRPr sz="1200" b="0" i="0" u="none" strike="noStrike" cap="none">
              <a:solidFill>
                <a:srgbClr val="FFFFFF"/>
              </a:solidFill>
              <a:highlight>
                <a:srgbClr val="4BA173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60" name="Google Shape;460;g3fa54d29aa1_0_74"/>
          <p:cNvSpPr txBox="1">
            <a:spLocks noGrp="1"/>
          </p:cNvSpPr>
          <p:nvPr>
            <p:ph type="body" idx="1"/>
          </p:nvPr>
        </p:nvSpPr>
        <p:spPr>
          <a:xfrm>
            <a:off x="311700" y="2739500"/>
            <a:ext cx="4677000" cy="18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000" b="1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# Correr Análise de Grafos K-nearest neighbor (KNN)</a:t>
            </a:r>
            <a:endParaRPr sz="1000"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seurat.object &lt;- FindNeighbors(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lvl="0" indent="457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seurat.object, dims = 1:10)</a:t>
            </a:r>
            <a:endParaRPr sz="1000"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000" b="1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# Aplicar algoritmo de Louvain para encontrar clusters</a:t>
            </a:r>
            <a:endParaRPr sz="1000"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000" b="1">
                <a:solidFill>
                  <a:schemeClr val="dk2"/>
                </a:solidFill>
                <a:latin typeface="Courier New"/>
                <a:ea typeface="Courier New"/>
                <a:cs typeface="Courier New"/>
                <a:sym typeface="Courier New"/>
              </a:rPr>
              <a:t># Parâmetro de resolução: determina a “granulosidade” da clusterização, valores maiores retornam um número maior de clusters</a:t>
            </a:r>
            <a:endParaRPr sz="1000"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seurat.object &lt;- FindClusters(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lvl="0" indent="457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lang="pt-BR" sz="10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seurat.object, resolution = 0.5)</a:t>
            </a: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0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SzPts val="1800"/>
              <a:buNone/>
            </a:pPr>
            <a:endParaRPr sz="1000" b="1">
              <a:solidFill>
                <a:schemeClr val="dk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461" name="Google Shape;461;g3fa54d29aa1_0_7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8575" y="2841988"/>
            <a:ext cx="3958700" cy="142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fa54d29aa1_0_9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Redução de Dimensionalidade e Clusterização</a:t>
            </a:r>
            <a:endParaRPr sz="2000" b="1"/>
          </a:p>
        </p:txBody>
      </p:sp>
      <p:pic>
        <p:nvPicPr>
          <p:cNvPr id="467" name="Google Shape;467;g3fa54d29aa1_0_9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g3fa54d29aa1_0_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25" y="865325"/>
            <a:ext cx="7330652" cy="33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fa439e8c7f_0_70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Redução de Dimensionalidade e Clusterização</a:t>
            </a:r>
            <a:endParaRPr sz="2000" b="1"/>
          </a:p>
        </p:txBody>
      </p:sp>
      <p:sp>
        <p:nvSpPr>
          <p:cNvPr id="474" name="Google Shape;474;g3fa439e8c7f_0_709"/>
          <p:cNvSpPr txBox="1">
            <a:spLocks noGrp="1"/>
          </p:cNvSpPr>
          <p:nvPr>
            <p:ph type="body" idx="1"/>
          </p:nvPr>
        </p:nvSpPr>
        <p:spPr>
          <a:xfrm>
            <a:off x="311625" y="4218225"/>
            <a:ext cx="8491200" cy="8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b="1">
                <a:solidFill>
                  <a:schemeClr val="dk1"/>
                </a:solidFill>
              </a:rPr>
              <a:t>Redução de dimensionalidade:</a:t>
            </a:r>
            <a:r>
              <a:rPr lang="pt-BR" sz="1400">
                <a:solidFill>
                  <a:schemeClr val="dk1"/>
                </a:solidFill>
              </a:rPr>
              <a:t> as </a:t>
            </a:r>
            <a:r>
              <a:rPr lang="pt-BR" sz="1400" b="1">
                <a:solidFill>
                  <a:schemeClr val="dk1"/>
                </a:solidFill>
              </a:rPr>
              <a:t>top 10-15 PCs</a:t>
            </a:r>
            <a:r>
              <a:rPr lang="pt-BR" sz="1400">
                <a:solidFill>
                  <a:schemeClr val="dk1"/>
                </a:solidFill>
              </a:rPr>
              <a:t> continuam sendo úteis nas demais etapas.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b="1">
                <a:solidFill>
                  <a:schemeClr val="dk1"/>
                </a:solidFill>
              </a:rPr>
              <a:t>Clusterização:</a:t>
            </a:r>
            <a:r>
              <a:rPr lang="pt-BR" sz="1400">
                <a:solidFill>
                  <a:schemeClr val="dk1"/>
                </a:solidFill>
              </a:rPr>
              <a:t> refletirão </a:t>
            </a:r>
            <a:r>
              <a:rPr lang="pt-BR" sz="1400" b="1">
                <a:solidFill>
                  <a:schemeClr val="dk1"/>
                </a:solidFill>
              </a:rPr>
              <a:t>regiões espacialmente organizadas</a:t>
            </a:r>
            <a:r>
              <a:rPr lang="pt-BR" sz="1400">
                <a:solidFill>
                  <a:schemeClr val="dk1"/>
                </a:solidFill>
              </a:rPr>
              <a:t>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475" name="Google Shape;475;g3fa439e8c7f_0_70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g3fa439e8c7f_0_7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25" y="865325"/>
            <a:ext cx="7330652" cy="335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fa439e8c7f_0_7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Redução de Dimensionalidade e Clusterização</a:t>
            </a:r>
            <a:endParaRPr sz="2000" b="1"/>
          </a:p>
        </p:txBody>
      </p:sp>
      <p:sp>
        <p:nvSpPr>
          <p:cNvPr id="482" name="Google Shape;482;g3fa439e8c7f_0_716"/>
          <p:cNvSpPr txBox="1">
            <a:spLocks noGrp="1"/>
          </p:cNvSpPr>
          <p:nvPr>
            <p:ph type="body" idx="1"/>
          </p:nvPr>
        </p:nvSpPr>
        <p:spPr>
          <a:xfrm>
            <a:off x="311625" y="4218225"/>
            <a:ext cx="8491200" cy="8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b="1">
                <a:solidFill>
                  <a:schemeClr val="dk1"/>
                </a:solidFill>
              </a:rPr>
              <a:t>Redução de dimensionalidade:</a:t>
            </a:r>
            <a:r>
              <a:rPr lang="pt-BR" sz="1400">
                <a:solidFill>
                  <a:schemeClr val="dk1"/>
                </a:solidFill>
              </a:rPr>
              <a:t> as </a:t>
            </a:r>
            <a:r>
              <a:rPr lang="pt-BR" sz="1400" b="1">
                <a:solidFill>
                  <a:schemeClr val="dk1"/>
                </a:solidFill>
              </a:rPr>
              <a:t>top 10-15 PCs</a:t>
            </a:r>
            <a:r>
              <a:rPr lang="pt-BR" sz="1400">
                <a:solidFill>
                  <a:schemeClr val="dk1"/>
                </a:solidFill>
              </a:rPr>
              <a:t> continuam sendo úteis nas demais etapas.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 b="1">
                <a:solidFill>
                  <a:schemeClr val="dk1"/>
                </a:solidFill>
              </a:rPr>
              <a:t>Clusterização:</a:t>
            </a:r>
            <a:r>
              <a:rPr lang="pt-BR" sz="1400">
                <a:solidFill>
                  <a:schemeClr val="dk1"/>
                </a:solidFill>
              </a:rPr>
              <a:t> refletirão </a:t>
            </a:r>
            <a:r>
              <a:rPr lang="pt-BR" sz="1400" b="1">
                <a:solidFill>
                  <a:schemeClr val="dk1"/>
                </a:solidFill>
              </a:rPr>
              <a:t>regiões espacialmente organizadas</a:t>
            </a:r>
            <a:r>
              <a:rPr lang="pt-BR" sz="1400">
                <a:solidFill>
                  <a:schemeClr val="dk1"/>
                </a:solidFill>
              </a:rPr>
              <a:t>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483" name="Google Shape;483;g3fa439e8c7f_0_71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g3fa439e8c7f_0_7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25" y="865325"/>
            <a:ext cx="7330652" cy="33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g3fa439e8c7f_0_7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01150" y="3441496"/>
            <a:ext cx="572657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g3fa439e8c7f_0_716"/>
          <p:cNvSpPr txBox="1">
            <a:spLocks noGrp="1"/>
          </p:cNvSpPr>
          <p:nvPr>
            <p:ph type="body" idx="1"/>
          </p:nvPr>
        </p:nvSpPr>
        <p:spPr>
          <a:xfrm>
            <a:off x="4273800" y="3400675"/>
            <a:ext cx="285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300" b="1">
                <a:solidFill>
                  <a:schemeClr val="dk1"/>
                </a:solidFill>
              </a:rPr>
              <a:t>brain.RDS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300">
                <a:solidFill>
                  <a:schemeClr val="dk1"/>
                </a:solidFill>
              </a:rPr>
              <a:t>Objeto é salvo na pasta data/</a:t>
            </a:r>
            <a:endParaRPr sz="1300"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g3fa439e8c7f_0_1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12925"/>
            <a:ext cx="7063374" cy="4174124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g3fa439e8c7f_0_16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</a:t>
            </a:r>
            <a:endParaRPr sz="2000" b="1"/>
          </a:p>
        </p:txBody>
      </p:sp>
      <p:pic>
        <p:nvPicPr>
          <p:cNvPr id="493" name="Google Shape;493;g3fa439e8c7f_0_166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g3fa439e8c7f_0_7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12925"/>
            <a:ext cx="7063374" cy="4174124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g3fa439e8c7f_0_76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</a:t>
            </a:r>
            <a:endParaRPr sz="2000" b="1"/>
          </a:p>
        </p:txBody>
      </p:sp>
      <p:pic>
        <p:nvPicPr>
          <p:cNvPr id="500" name="Google Shape;500;g3fa439e8c7f_0_761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g3fa439e8c7f_0_7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19950" y="1999046"/>
            <a:ext cx="572657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g3fa439e8c7f_0_761" title="Brain_clustering_reducoes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62150" y="2571753"/>
            <a:ext cx="4871374" cy="221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g3fa439e8c7f_0_7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725" y="784651"/>
            <a:ext cx="7119525" cy="3066175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g3fa439e8c7f_0_73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</a:t>
            </a:r>
            <a:endParaRPr sz="2000" b="1"/>
          </a:p>
        </p:txBody>
      </p:sp>
      <p:pic>
        <p:nvPicPr>
          <p:cNvPr id="509" name="Google Shape;509;g3fa439e8c7f_0_73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g3fa439e8c7f_0_7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725" y="784651"/>
            <a:ext cx="7119525" cy="3066175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g3fa439e8c7f_0_75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</a:t>
            </a:r>
            <a:endParaRPr sz="2000" b="1"/>
          </a:p>
        </p:txBody>
      </p:sp>
      <p:pic>
        <p:nvPicPr>
          <p:cNvPr id="516" name="Google Shape;516;g3fa439e8c7f_0_753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g3fa439e8c7f_0_7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9025" y="2190996"/>
            <a:ext cx="572657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g3fa439e8c7f_0_753" title="Brain_clustering_espacial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73275" y="2763701"/>
            <a:ext cx="4898599" cy="222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fa439e8c7f_0_74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</a:t>
            </a:r>
            <a:endParaRPr sz="2000" b="1"/>
          </a:p>
        </p:txBody>
      </p:sp>
      <p:pic>
        <p:nvPicPr>
          <p:cNvPr id="524" name="Google Shape;524;g3fa439e8c7f_0_74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g3fa439e8c7f_0_7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620400"/>
            <a:ext cx="5135304" cy="437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fa439e8c7f_0_77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</a:t>
            </a:r>
            <a:endParaRPr sz="2000" b="1"/>
          </a:p>
        </p:txBody>
      </p:sp>
      <p:pic>
        <p:nvPicPr>
          <p:cNvPr id="531" name="Google Shape;531;g3fa439e8c7f_0_77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g3fa439e8c7f_0_7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620400"/>
            <a:ext cx="5135304" cy="437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g3fa439e8c7f_0_772" title="Brain_clustering_composicao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3800" y="2571750"/>
            <a:ext cx="4838700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g3fa439e8c7f_0_77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429850" y="1999046"/>
            <a:ext cx="572657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fa439e8c7f_0_260"/>
          <p:cNvSpPr txBox="1">
            <a:spLocks noGrp="1"/>
          </p:cNvSpPr>
          <p:nvPr>
            <p:ph type="ctrTitle"/>
          </p:nvPr>
        </p:nvSpPr>
        <p:spPr>
          <a:xfrm>
            <a:off x="510450" y="303685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Dúvidas?</a:t>
            </a:r>
            <a:endParaRPr sz="50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fa47ad03fa_0_0"/>
          <p:cNvSpPr txBox="1">
            <a:spLocks noGrp="1"/>
          </p:cNvSpPr>
          <p:nvPr>
            <p:ph type="title"/>
          </p:nvPr>
        </p:nvSpPr>
        <p:spPr>
          <a:xfrm>
            <a:off x="2622825" y="2057400"/>
            <a:ext cx="60108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pt-BR" sz="4600">
                <a:solidFill>
                  <a:schemeClr val="dk1"/>
                </a:solidFill>
              </a:rPr>
              <a:t>Intervalo</a:t>
            </a:r>
            <a:endParaRPr sz="4600">
              <a:solidFill>
                <a:schemeClr val="dk1"/>
              </a:solidFill>
            </a:endParaRPr>
          </a:p>
        </p:txBody>
      </p:sp>
      <p:pic>
        <p:nvPicPr>
          <p:cNvPr id="545" name="Google Shape;545;g3fa47ad03fa_0_0"/>
          <p:cNvPicPr preferRelativeResize="0"/>
          <p:nvPr/>
        </p:nvPicPr>
        <p:blipFill rotWithShape="1">
          <a:blip r:embed="rId3">
            <a:alphaModFix/>
          </a:blip>
          <a:srcRect l="3415" t="3930" r="3527" b="2943"/>
          <a:stretch/>
        </p:blipFill>
        <p:spPr>
          <a:xfrm>
            <a:off x="610125" y="2057400"/>
            <a:ext cx="1863600" cy="18651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fa47ad03fa_0_257"/>
          <p:cNvSpPr/>
          <p:nvPr/>
        </p:nvSpPr>
        <p:spPr>
          <a:xfrm>
            <a:off x="1222535" y="944575"/>
            <a:ext cx="1600800" cy="525300"/>
          </a:xfrm>
          <a:prstGeom prst="rect">
            <a:avLst/>
          </a:prstGeom>
          <a:solidFill>
            <a:srgbClr val="155B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Import Seurat object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g3fa47ad03fa_0_257"/>
          <p:cNvSpPr/>
          <p:nvPr/>
        </p:nvSpPr>
        <p:spPr>
          <a:xfrm>
            <a:off x="1345835" y="1622375"/>
            <a:ext cx="1354200" cy="525300"/>
          </a:xfrm>
          <a:prstGeom prst="rect">
            <a:avLst/>
          </a:prstGeom>
          <a:solidFill>
            <a:srgbClr val="1B78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Spot </a:t>
            </a: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Quality Control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g3fa47ad03fa_0_257"/>
          <p:cNvSpPr/>
          <p:nvPr/>
        </p:nvSpPr>
        <p:spPr>
          <a:xfrm>
            <a:off x="1345835" y="2309150"/>
            <a:ext cx="1354200" cy="525300"/>
          </a:xfrm>
          <a:prstGeom prst="rect">
            <a:avLst/>
          </a:prstGeom>
          <a:solidFill>
            <a:srgbClr val="1D7E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SCTransform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3" name="Google Shape;553;g3fa47ad03fa_0_257"/>
          <p:cNvCxnSpPr>
            <a:stCxn id="551" idx="0"/>
            <a:endCxn id="550" idx="2"/>
          </p:cNvCxnSpPr>
          <p:nvPr/>
        </p:nvCxnSpPr>
        <p:spPr>
          <a:xfrm rot="-5400000">
            <a:off x="1947035" y="1545875"/>
            <a:ext cx="152400" cy="600"/>
          </a:xfrm>
          <a:prstGeom prst="bentConnector3">
            <a:avLst>
              <a:gd name="adj1" fmla="val 5003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54" name="Google Shape;554;g3fa47ad03fa_0_257"/>
          <p:cNvCxnSpPr>
            <a:stCxn id="552" idx="0"/>
            <a:endCxn id="551" idx="2"/>
          </p:cNvCxnSpPr>
          <p:nvPr/>
        </p:nvCxnSpPr>
        <p:spPr>
          <a:xfrm rot="-5400000">
            <a:off x="1942535" y="2228150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5" name="Google Shape;555;g3fa47ad03fa_0_257"/>
          <p:cNvSpPr/>
          <p:nvPr/>
        </p:nvSpPr>
        <p:spPr>
          <a:xfrm>
            <a:off x="1345835" y="2995925"/>
            <a:ext cx="1354200" cy="525300"/>
          </a:xfrm>
          <a:prstGeom prst="rect">
            <a:avLst/>
          </a:prstGeom>
          <a:solidFill>
            <a:srgbClr val="1F88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PCA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6" name="Google Shape;556;g3fa47ad03fa_0_257"/>
          <p:cNvCxnSpPr>
            <a:stCxn id="555" idx="0"/>
            <a:endCxn id="552" idx="2"/>
          </p:cNvCxnSpPr>
          <p:nvPr/>
        </p:nvCxnSpPr>
        <p:spPr>
          <a:xfrm rot="-5400000">
            <a:off x="1942535" y="2914925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7" name="Google Shape;557;g3fa47ad03fa_0_257"/>
          <p:cNvSpPr/>
          <p:nvPr/>
        </p:nvSpPr>
        <p:spPr>
          <a:xfrm>
            <a:off x="3033087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t-SNE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g3fa47ad03fa_0_257"/>
          <p:cNvSpPr/>
          <p:nvPr/>
        </p:nvSpPr>
        <p:spPr>
          <a:xfrm>
            <a:off x="2038500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UMAP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g3fa47ad03fa_0_257"/>
          <p:cNvSpPr/>
          <p:nvPr/>
        </p:nvSpPr>
        <p:spPr>
          <a:xfrm>
            <a:off x="944450" y="4359425"/>
            <a:ext cx="13542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Clustering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0" name="Google Shape;560;g3fa47ad03fa_0_257"/>
          <p:cNvCxnSpPr>
            <a:stCxn id="559" idx="0"/>
            <a:endCxn id="555" idx="2"/>
          </p:cNvCxnSpPr>
          <p:nvPr/>
        </p:nvCxnSpPr>
        <p:spPr>
          <a:xfrm rot="-5400000">
            <a:off x="1403150" y="3739625"/>
            <a:ext cx="838200" cy="401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1" name="Google Shape;561;g3fa47ad03fa_0_257"/>
          <p:cNvCxnSpPr>
            <a:stCxn id="558" idx="0"/>
            <a:endCxn id="555" idx="2"/>
          </p:cNvCxnSpPr>
          <p:nvPr/>
        </p:nvCxnSpPr>
        <p:spPr>
          <a:xfrm rot="5400000" flipH="1">
            <a:off x="2140350" y="3403925"/>
            <a:ext cx="228600" cy="463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62" name="Google Shape;562;g3fa47ad03fa_0_257"/>
          <p:cNvCxnSpPr>
            <a:stCxn id="557" idx="0"/>
            <a:endCxn id="555" idx="2"/>
          </p:cNvCxnSpPr>
          <p:nvPr/>
        </p:nvCxnSpPr>
        <p:spPr>
          <a:xfrm rot="5400000" flipH="1">
            <a:off x="2637537" y="2906525"/>
            <a:ext cx="228600" cy="1458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3" name="Google Shape;563;g3fa47ad03fa_0_257"/>
          <p:cNvSpPr/>
          <p:nvPr/>
        </p:nvSpPr>
        <p:spPr>
          <a:xfrm>
            <a:off x="866149" y="284650"/>
            <a:ext cx="2311925" cy="394150"/>
          </a:xfrm>
          <a:prstGeom prst="flowChartInputOutpu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Feature/count matrix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64" name="Google Shape;564;g3fa47ad03fa_0_257"/>
          <p:cNvCxnSpPr>
            <a:stCxn id="550" idx="0"/>
            <a:endCxn id="563" idx="4"/>
          </p:cNvCxnSpPr>
          <p:nvPr/>
        </p:nvCxnSpPr>
        <p:spPr>
          <a:xfrm rot="5400000" flipH="1">
            <a:off x="1889585" y="811225"/>
            <a:ext cx="265800" cy="9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5" name="Google Shape;565;g3fa47ad03fa_0_257"/>
          <p:cNvSpPr txBox="1"/>
          <p:nvPr/>
        </p:nvSpPr>
        <p:spPr>
          <a:xfrm>
            <a:off x="2776213" y="2179250"/>
            <a:ext cx="198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Normalization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Scaling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fa47ad03fa_0_353"/>
          <p:cNvSpPr txBox="1">
            <a:spLocks noGrp="1"/>
          </p:cNvSpPr>
          <p:nvPr>
            <p:ph type="body" idx="1"/>
          </p:nvPr>
        </p:nvSpPr>
        <p:spPr>
          <a:xfrm>
            <a:off x="4630750" y="1420125"/>
            <a:ext cx="42798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Em controle de qualidade:</a:t>
            </a:r>
            <a:endParaRPr sz="1400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N° de transcritos</a:t>
            </a:r>
            <a:endParaRPr sz="1400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N° countagens</a:t>
            </a:r>
            <a:endParaRPr sz="1400">
              <a:solidFill>
                <a:schemeClr val="dk1"/>
              </a:solidFill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% de mitocôndria</a:t>
            </a:r>
            <a:endParaRPr sz="14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chemeClr val="dk1"/>
                </a:solidFill>
              </a:rPr>
              <a:t>Mas em geral a filtragem de spots não é realizada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571" name="Google Shape;571;g3fa47ad03fa_0_353"/>
          <p:cNvSpPr/>
          <p:nvPr/>
        </p:nvSpPr>
        <p:spPr>
          <a:xfrm>
            <a:off x="1222535" y="944575"/>
            <a:ext cx="1600800" cy="525300"/>
          </a:xfrm>
          <a:prstGeom prst="rect">
            <a:avLst/>
          </a:prstGeom>
          <a:solidFill>
            <a:srgbClr val="155B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Import Seurat object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g3fa47ad03fa_0_353"/>
          <p:cNvSpPr/>
          <p:nvPr/>
        </p:nvSpPr>
        <p:spPr>
          <a:xfrm>
            <a:off x="1345835" y="1622375"/>
            <a:ext cx="1354200" cy="525300"/>
          </a:xfrm>
          <a:prstGeom prst="rect">
            <a:avLst/>
          </a:prstGeom>
          <a:solidFill>
            <a:srgbClr val="1B78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Spot Quality Control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73" name="Google Shape;573;g3fa47ad03fa_0_353"/>
          <p:cNvSpPr/>
          <p:nvPr/>
        </p:nvSpPr>
        <p:spPr>
          <a:xfrm>
            <a:off x="1345835" y="2309150"/>
            <a:ext cx="1354200" cy="525300"/>
          </a:xfrm>
          <a:prstGeom prst="rect">
            <a:avLst/>
          </a:prstGeom>
          <a:solidFill>
            <a:srgbClr val="1D7E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SCTransform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4" name="Google Shape;574;g3fa47ad03fa_0_353"/>
          <p:cNvCxnSpPr>
            <a:stCxn id="572" idx="0"/>
            <a:endCxn id="571" idx="2"/>
          </p:cNvCxnSpPr>
          <p:nvPr/>
        </p:nvCxnSpPr>
        <p:spPr>
          <a:xfrm rot="-5400000">
            <a:off x="1947035" y="1545875"/>
            <a:ext cx="152400" cy="600"/>
          </a:xfrm>
          <a:prstGeom prst="bentConnector3">
            <a:avLst>
              <a:gd name="adj1" fmla="val 5003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5" name="Google Shape;575;g3fa47ad03fa_0_353"/>
          <p:cNvCxnSpPr>
            <a:stCxn id="573" idx="0"/>
            <a:endCxn id="572" idx="2"/>
          </p:cNvCxnSpPr>
          <p:nvPr/>
        </p:nvCxnSpPr>
        <p:spPr>
          <a:xfrm rot="-5400000">
            <a:off x="1942535" y="2228150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6" name="Google Shape;576;g3fa47ad03fa_0_353"/>
          <p:cNvSpPr/>
          <p:nvPr/>
        </p:nvSpPr>
        <p:spPr>
          <a:xfrm>
            <a:off x="1345835" y="2995925"/>
            <a:ext cx="1354200" cy="525300"/>
          </a:xfrm>
          <a:prstGeom prst="rect">
            <a:avLst/>
          </a:prstGeom>
          <a:solidFill>
            <a:srgbClr val="1F88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PCA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7" name="Google Shape;577;g3fa47ad03fa_0_353"/>
          <p:cNvCxnSpPr>
            <a:stCxn id="576" idx="0"/>
            <a:endCxn id="573" idx="2"/>
          </p:cNvCxnSpPr>
          <p:nvPr/>
        </p:nvCxnSpPr>
        <p:spPr>
          <a:xfrm rot="-5400000">
            <a:off x="1942535" y="2914925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8" name="Google Shape;578;g3fa47ad03fa_0_353"/>
          <p:cNvSpPr/>
          <p:nvPr/>
        </p:nvSpPr>
        <p:spPr>
          <a:xfrm>
            <a:off x="3033087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t-SNE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3fa47ad03fa_0_353"/>
          <p:cNvSpPr/>
          <p:nvPr/>
        </p:nvSpPr>
        <p:spPr>
          <a:xfrm>
            <a:off x="2038500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UMAP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g3fa47ad03fa_0_353"/>
          <p:cNvSpPr/>
          <p:nvPr/>
        </p:nvSpPr>
        <p:spPr>
          <a:xfrm>
            <a:off x="944450" y="4359425"/>
            <a:ext cx="13542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Clustering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1" name="Google Shape;581;g3fa47ad03fa_0_353"/>
          <p:cNvCxnSpPr>
            <a:stCxn id="580" idx="0"/>
            <a:endCxn id="576" idx="2"/>
          </p:cNvCxnSpPr>
          <p:nvPr/>
        </p:nvCxnSpPr>
        <p:spPr>
          <a:xfrm rot="-5400000">
            <a:off x="1403150" y="3739625"/>
            <a:ext cx="838200" cy="401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2" name="Google Shape;582;g3fa47ad03fa_0_353"/>
          <p:cNvCxnSpPr>
            <a:stCxn id="579" idx="0"/>
            <a:endCxn id="576" idx="2"/>
          </p:cNvCxnSpPr>
          <p:nvPr/>
        </p:nvCxnSpPr>
        <p:spPr>
          <a:xfrm rot="5400000" flipH="1">
            <a:off x="2140350" y="3403925"/>
            <a:ext cx="228600" cy="463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3" name="Google Shape;583;g3fa47ad03fa_0_353"/>
          <p:cNvCxnSpPr>
            <a:stCxn id="578" idx="0"/>
            <a:endCxn id="576" idx="2"/>
          </p:cNvCxnSpPr>
          <p:nvPr/>
        </p:nvCxnSpPr>
        <p:spPr>
          <a:xfrm rot="5400000" flipH="1">
            <a:off x="2637537" y="2906525"/>
            <a:ext cx="228600" cy="1458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4" name="Google Shape;584;g3fa47ad03fa_0_353"/>
          <p:cNvSpPr/>
          <p:nvPr/>
        </p:nvSpPr>
        <p:spPr>
          <a:xfrm>
            <a:off x="866149" y="284650"/>
            <a:ext cx="2311925" cy="394150"/>
          </a:xfrm>
          <a:prstGeom prst="flowChartInputOutpu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Feature/count matrix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585" name="Google Shape;585;g3fa47ad03fa_0_353"/>
          <p:cNvCxnSpPr>
            <a:stCxn id="571" idx="0"/>
            <a:endCxn id="584" idx="4"/>
          </p:cNvCxnSpPr>
          <p:nvPr/>
        </p:nvCxnSpPr>
        <p:spPr>
          <a:xfrm rot="5400000" flipH="1">
            <a:off x="1889585" y="811225"/>
            <a:ext cx="265800" cy="9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6" name="Google Shape;586;g3fa47ad03fa_0_353"/>
          <p:cNvSpPr txBox="1"/>
          <p:nvPr/>
        </p:nvSpPr>
        <p:spPr>
          <a:xfrm>
            <a:off x="2776213" y="2179250"/>
            <a:ext cx="198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Normalization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Scaling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fa47ad03fa_0_373"/>
          <p:cNvSpPr txBox="1">
            <a:spLocks noGrp="1"/>
          </p:cNvSpPr>
          <p:nvPr>
            <p:ph type="body" idx="1"/>
          </p:nvPr>
        </p:nvSpPr>
        <p:spPr>
          <a:xfrm>
            <a:off x="4691425" y="2309150"/>
            <a:ext cx="42798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chemeClr val="dk1"/>
                </a:solidFill>
              </a:rPr>
              <a:t>SCTransform: </a:t>
            </a:r>
            <a:r>
              <a:rPr lang="pt-BR" sz="1400">
                <a:solidFill>
                  <a:schemeClr val="dk1"/>
                </a:solidFill>
              </a:rPr>
              <a:t>realizada normalização dos dados de maneira otmizada com modelos estatísticos</a:t>
            </a:r>
            <a:endParaRPr sz="14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Desenvolvido para single-cell, mas muito utilizado também para RNAseq espacial</a:t>
            </a:r>
            <a:endParaRPr sz="140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SzPts val="1800"/>
              <a:buNone/>
            </a:pPr>
            <a:endParaRPr sz="12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592" name="Google Shape;592;g3fa47ad03fa_0_373"/>
          <p:cNvSpPr/>
          <p:nvPr/>
        </p:nvSpPr>
        <p:spPr>
          <a:xfrm>
            <a:off x="1222535" y="944575"/>
            <a:ext cx="1600800" cy="525300"/>
          </a:xfrm>
          <a:prstGeom prst="rect">
            <a:avLst/>
          </a:prstGeom>
          <a:solidFill>
            <a:srgbClr val="155B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Import Seurat object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g3fa47ad03fa_0_373"/>
          <p:cNvSpPr/>
          <p:nvPr/>
        </p:nvSpPr>
        <p:spPr>
          <a:xfrm>
            <a:off x="1345835" y="1622375"/>
            <a:ext cx="1354200" cy="525300"/>
          </a:xfrm>
          <a:prstGeom prst="rect">
            <a:avLst/>
          </a:prstGeom>
          <a:solidFill>
            <a:srgbClr val="1B78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Spot Quality Control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4" name="Google Shape;594;g3fa47ad03fa_0_373"/>
          <p:cNvSpPr/>
          <p:nvPr/>
        </p:nvSpPr>
        <p:spPr>
          <a:xfrm>
            <a:off x="1345835" y="2309150"/>
            <a:ext cx="1354200" cy="525300"/>
          </a:xfrm>
          <a:prstGeom prst="rect">
            <a:avLst/>
          </a:prstGeom>
          <a:solidFill>
            <a:srgbClr val="1D7E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SCTransform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5" name="Google Shape;595;g3fa47ad03fa_0_373"/>
          <p:cNvCxnSpPr>
            <a:stCxn id="593" idx="0"/>
            <a:endCxn id="592" idx="2"/>
          </p:cNvCxnSpPr>
          <p:nvPr/>
        </p:nvCxnSpPr>
        <p:spPr>
          <a:xfrm rot="-5400000">
            <a:off x="1947035" y="1545875"/>
            <a:ext cx="152400" cy="600"/>
          </a:xfrm>
          <a:prstGeom prst="bentConnector3">
            <a:avLst>
              <a:gd name="adj1" fmla="val 5003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96" name="Google Shape;596;g3fa47ad03fa_0_373"/>
          <p:cNvCxnSpPr>
            <a:stCxn id="594" idx="0"/>
            <a:endCxn id="593" idx="2"/>
          </p:cNvCxnSpPr>
          <p:nvPr/>
        </p:nvCxnSpPr>
        <p:spPr>
          <a:xfrm rot="-5400000">
            <a:off x="1942535" y="2228150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7" name="Google Shape;597;g3fa47ad03fa_0_373"/>
          <p:cNvSpPr/>
          <p:nvPr/>
        </p:nvSpPr>
        <p:spPr>
          <a:xfrm>
            <a:off x="1345835" y="2995925"/>
            <a:ext cx="1354200" cy="525300"/>
          </a:xfrm>
          <a:prstGeom prst="rect">
            <a:avLst/>
          </a:prstGeom>
          <a:solidFill>
            <a:srgbClr val="1F88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PCA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8" name="Google Shape;598;g3fa47ad03fa_0_373"/>
          <p:cNvCxnSpPr>
            <a:stCxn id="597" idx="0"/>
            <a:endCxn id="594" idx="2"/>
          </p:cNvCxnSpPr>
          <p:nvPr/>
        </p:nvCxnSpPr>
        <p:spPr>
          <a:xfrm rot="-5400000">
            <a:off x="1942535" y="2914925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9" name="Google Shape;599;g3fa47ad03fa_0_373"/>
          <p:cNvSpPr/>
          <p:nvPr/>
        </p:nvSpPr>
        <p:spPr>
          <a:xfrm>
            <a:off x="3033087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t-SNE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g3fa47ad03fa_0_373"/>
          <p:cNvSpPr/>
          <p:nvPr/>
        </p:nvSpPr>
        <p:spPr>
          <a:xfrm>
            <a:off x="2038500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UMAP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g3fa47ad03fa_0_373"/>
          <p:cNvSpPr/>
          <p:nvPr/>
        </p:nvSpPr>
        <p:spPr>
          <a:xfrm>
            <a:off x="944450" y="4359425"/>
            <a:ext cx="13542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Clustering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2" name="Google Shape;602;g3fa47ad03fa_0_373"/>
          <p:cNvCxnSpPr>
            <a:stCxn id="601" idx="0"/>
            <a:endCxn id="597" idx="2"/>
          </p:cNvCxnSpPr>
          <p:nvPr/>
        </p:nvCxnSpPr>
        <p:spPr>
          <a:xfrm rot="-5400000">
            <a:off x="1403150" y="3739625"/>
            <a:ext cx="838200" cy="401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3" name="Google Shape;603;g3fa47ad03fa_0_373"/>
          <p:cNvCxnSpPr>
            <a:stCxn id="600" idx="0"/>
            <a:endCxn id="597" idx="2"/>
          </p:cNvCxnSpPr>
          <p:nvPr/>
        </p:nvCxnSpPr>
        <p:spPr>
          <a:xfrm rot="5400000" flipH="1">
            <a:off x="2140350" y="3403925"/>
            <a:ext cx="228600" cy="463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04" name="Google Shape;604;g3fa47ad03fa_0_373"/>
          <p:cNvCxnSpPr>
            <a:stCxn id="599" idx="0"/>
            <a:endCxn id="597" idx="2"/>
          </p:cNvCxnSpPr>
          <p:nvPr/>
        </p:nvCxnSpPr>
        <p:spPr>
          <a:xfrm rot="5400000" flipH="1">
            <a:off x="2637537" y="2906525"/>
            <a:ext cx="228600" cy="1458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5" name="Google Shape;605;g3fa47ad03fa_0_373"/>
          <p:cNvSpPr/>
          <p:nvPr/>
        </p:nvSpPr>
        <p:spPr>
          <a:xfrm>
            <a:off x="866149" y="284650"/>
            <a:ext cx="2311925" cy="394150"/>
          </a:xfrm>
          <a:prstGeom prst="flowChartInputOutpu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Feature/count matrix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06" name="Google Shape;606;g3fa47ad03fa_0_373"/>
          <p:cNvCxnSpPr>
            <a:stCxn id="592" idx="0"/>
            <a:endCxn id="605" idx="4"/>
          </p:cNvCxnSpPr>
          <p:nvPr/>
        </p:nvCxnSpPr>
        <p:spPr>
          <a:xfrm rot="5400000" flipH="1">
            <a:off x="1889585" y="811225"/>
            <a:ext cx="265800" cy="9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7" name="Google Shape;607;g3fa47ad03fa_0_373"/>
          <p:cNvSpPr txBox="1"/>
          <p:nvPr/>
        </p:nvSpPr>
        <p:spPr>
          <a:xfrm>
            <a:off x="2776213" y="2179250"/>
            <a:ext cx="198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Normalization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Scaling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fa47ad03fa_0_393"/>
          <p:cNvSpPr txBox="1">
            <a:spLocks noGrp="1"/>
          </p:cNvSpPr>
          <p:nvPr>
            <p:ph type="body" idx="1"/>
          </p:nvPr>
        </p:nvSpPr>
        <p:spPr>
          <a:xfrm>
            <a:off x="4763425" y="3121925"/>
            <a:ext cx="4279800" cy="10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</a:pPr>
            <a:r>
              <a:rPr lang="pt-BR" sz="1400">
                <a:solidFill>
                  <a:schemeClr val="dk1"/>
                </a:solidFill>
              </a:rPr>
              <a:t>Componentes principais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Reduções de dimensionalidade (UMAP, t-SNE)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pt-BR" sz="1400">
                <a:solidFill>
                  <a:schemeClr val="dk1"/>
                </a:solidFill>
              </a:rPr>
              <a:t>Clusterização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SzPts val="1800"/>
              <a:buNone/>
            </a:pPr>
            <a:endParaRPr sz="1300">
              <a:solidFill>
                <a:schemeClr val="dk1"/>
              </a:solidFill>
            </a:endParaRPr>
          </a:p>
        </p:txBody>
      </p:sp>
      <p:sp>
        <p:nvSpPr>
          <p:cNvPr id="613" name="Google Shape;613;g3fa47ad03fa_0_393"/>
          <p:cNvSpPr/>
          <p:nvPr/>
        </p:nvSpPr>
        <p:spPr>
          <a:xfrm>
            <a:off x="1222535" y="944575"/>
            <a:ext cx="1600800" cy="525300"/>
          </a:xfrm>
          <a:prstGeom prst="rect">
            <a:avLst/>
          </a:prstGeom>
          <a:solidFill>
            <a:srgbClr val="155B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Import Seurat object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g3fa47ad03fa_0_393"/>
          <p:cNvSpPr/>
          <p:nvPr/>
        </p:nvSpPr>
        <p:spPr>
          <a:xfrm>
            <a:off x="1345835" y="1622375"/>
            <a:ext cx="1354200" cy="525300"/>
          </a:xfrm>
          <a:prstGeom prst="rect">
            <a:avLst/>
          </a:prstGeom>
          <a:solidFill>
            <a:srgbClr val="1B78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Spot Quality Control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5" name="Google Shape;615;g3fa47ad03fa_0_393"/>
          <p:cNvSpPr/>
          <p:nvPr/>
        </p:nvSpPr>
        <p:spPr>
          <a:xfrm>
            <a:off x="1345835" y="2309150"/>
            <a:ext cx="1354200" cy="525300"/>
          </a:xfrm>
          <a:prstGeom prst="rect">
            <a:avLst/>
          </a:prstGeom>
          <a:solidFill>
            <a:srgbClr val="1D7E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SCTransform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6" name="Google Shape;616;g3fa47ad03fa_0_393"/>
          <p:cNvCxnSpPr>
            <a:stCxn id="614" idx="0"/>
            <a:endCxn id="613" idx="2"/>
          </p:cNvCxnSpPr>
          <p:nvPr/>
        </p:nvCxnSpPr>
        <p:spPr>
          <a:xfrm rot="-5400000">
            <a:off x="1947035" y="1545875"/>
            <a:ext cx="152400" cy="600"/>
          </a:xfrm>
          <a:prstGeom prst="bentConnector3">
            <a:avLst>
              <a:gd name="adj1" fmla="val 5003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17" name="Google Shape;617;g3fa47ad03fa_0_393"/>
          <p:cNvCxnSpPr>
            <a:stCxn id="615" idx="0"/>
            <a:endCxn id="614" idx="2"/>
          </p:cNvCxnSpPr>
          <p:nvPr/>
        </p:nvCxnSpPr>
        <p:spPr>
          <a:xfrm rot="-5400000">
            <a:off x="1942535" y="2228150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8" name="Google Shape;618;g3fa47ad03fa_0_393"/>
          <p:cNvSpPr/>
          <p:nvPr/>
        </p:nvSpPr>
        <p:spPr>
          <a:xfrm>
            <a:off x="1345835" y="2995925"/>
            <a:ext cx="1354200" cy="525300"/>
          </a:xfrm>
          <a:prstGeom prst="rect">
            <a:avLst/>
          </a:prstGeom>
          <a:solidFill>
            <a:srgbClr val="1F88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PCA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9" name="Google Shape;619;g3fa47ad03fa_0_393"/>
          <p:cNvCxnSpPr>
            <a:stCxn id="618" idx="0"/>
            <a:endCxn id="615" idx="2"/>
          </p:cNvCxnSpPr>
          <p:nvPr/>
        </p:nvCxnSpPr>
        <p:spPr>
          <a:xfrm rot="-5400000">
            <a:off x="1942535" y="2914925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0" name="Google Shape;620;g3fa47ad03fa_0_393"/>
          <p:cNvSpPr/>
          <p:nvPr/>
        </p:nvSpPr>
        <p:spPr>
          <a:xfrm>
            <a:off x="3033087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t-SNE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1" name="Google Shape;621;g3fa47ad03fa_0_393"/>
          <p:cNvSpPr/>
          <p:nvPr/>
        </p:nvSpPr>
        <p:spPr>
          <a:xfrm>
            <a:off x="2038500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UMAP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g3fa47ad03fa_0_393"/>
          <p:cNvSpPr/>
          <p:nvPr/>
        </p:nvSpPr>
        <p:spPr>
          <a:xfrm>
            <a:off x="944450" y="4359425"/>
            <a:ext cx="13542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Clustering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3" name="Google Shape;623;g3fa47ad03fa_0_393"/>
          <p:cNvCxnSpPr>
            <a:stCxn id="622" idx="0"/>
            <a:endCxn id="618" idx="2"/>
          </p:cNvCxnSpPr>
          <p:nvPr/>
        </p:nvCxnSpPr>
        <p:spPr>
          <a:xfrm rot="-5400000">
            <a:off x="1403150" y="3739625"/>
            <a:ext cx="838200" cy="401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4" name="Google Shape;624;g3fa47ad03fa_0_393"/>
          <p:cNvCxnSpPr>
            <a:stCxn id="621" idx="0"/>
            <a:endCxn id="618" idx="2"/>
          </p:cNvCxnSpPr>
          <p:nvPr/>
        </p:nvCxnSpPr>
        <p:spPr>
          <a:xfrm rot="5400000" flipH="1">
            <a:off x="2140350" y="3403925"/>
            <a:ext cx="228600" cy="463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5" name="Google Shape;625;g3fa47ad03fa_0_393"/>
          <p:cNvCxnSpPr>
            <a:stCxn id="620" idx="0"/>
            <a:endCxn id="618" idx="2"/>
          </p:cNvCxnSpPr>
          <p:nvPr/>
        </p:nvCxnSpPr>
        <p:spPr>
          <a:xfrm rot="5400000" flipH="1">
            <a:off x="2637537" y="2906525"/>
            <a:ext cx="228600" cy="1458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6" name="Google Shape;626;g3fa47ad03fa_0_393"/>
          <p:cNvSpPr/>
          <p:nvPr/>
        </p:nvSpPr>
        <p:spPr>
          <a:xfrm>
            <a:off x="866149" y="284650"/>
            <a:ext cx="2311925" cy="394150"/>
          </a:xfrm>
          <a:prstGeom prst="flowChartInputOutpu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Feature/count matrix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27" name="Google Shape;627;g3fa47ad03fa_0_393"/>
          <p:cNvCxnSpPr>
            <a:stCxn id="613" idx="0"/>
            <a:endCxn id="626" idx="4"/>
          </p:cNvCxnSpPr>
          <p:nvPr/>
        </p:nvCxnSpPr>
        <p:spPr>
          <a:xfrm rot="5400000" flipH="1">
            <a:off x="1889585" y="811225"/>
            <a:ext cx="265800" cy="9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8" name="Google Shape;628;g3fa47ad03fa_0_393"/>
          <p:cNvSpPr txBox="1"/>
          <p:nvPr/>
        </p:nvSpPr>
        <p:spPr>
          <a:xfrm>
            <a:off x="2776213" y="2179250"/>
            <a:ext cx="198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Normalization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Scaling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g3fa439e8c7f_0_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54050" y="869775"/>
            <a:ext cx="681025" cy="6545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g3fa439e8c7f_0_232"/>
          <p:cNvSpPr txBox="1"/>
          <p:nvPr/>
        </p:nvSpPr>
        <p:spPr>
          <a:xfrm>
            <a:off x="4839625" y="1417250"/>
            <a:ext cx="40755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Righelli et al, 2022, DOI 10.1093/bioinformatics/btac299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SpatialExperiment: infrastructure for spatially-resolved transcriptomics data in R using Bioconductor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35" name="Google Shape;635;g3fa439e8c7f_0_232"/>
          <p:cNvSpPr/>
          <p:nvPr/>
        </p:nvSpPr>
        <p:spPr>
          <a:xfrm>
            <a:off x="1222535" y="944575"/>
            <a:ext cx="1600800" cy="525300"/>
          </a:xfrm>
          <a:prstGeom prst="rect">
            <a:avLst/>
          </a:prstGeom>
          <a:solidFill>
            <a:srgbClr val="155B5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Import Seurat object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g3fa439e8c7f_0_232"/>
          <p:cNvSpPr/>
          <p:nvPr/>
        </p:nvSpPr>
        <p:spPr>
          <a:xfrm>
            <a:off x="1345835" y="1622375"/>
            <a:ext cx="1354200" cy="525300"/>
          </a:xfrm>
          <a:prstGeom prst="rect">
            <a:avLst/>
          </a:prstGeom>
          <a:solidFill>
            <a:srgbClr val="1B786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Spot</a:t>
            </a: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Quality Control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g3fa439e8c7f_0_232"/>
          <p:cNvSpPr/>
          <p:nvPr/>
        </p:nvSpPr>
        <p:spPr>
          <a:xfrm>
            <a:off x="1345835" y="2309150"/>
            <a:ext cx="1354200" cy="525300"/>
          </a:xfrm>
          <a:prstGeom prst="rect">
            <a:avLst/>
          </a:prstGeom>
          <a:solidFill>
            <a:srgbClr val="1D7E7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SCTransform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8" name="Google Shape;638;g3fa439e8c7f_0_232"/>
          <p:cNvCxnSpPr>
            <a:stCxn id="636" idx="0"/>
            <a:endCxn id="635" idx="2"/>
          </p:cNvCxnSpPr>
          <p:nvPr/>
        </p:nvCxnSpPr>
        <p:spPr>
          <a:xfrm rot="-5400000">
            <a:off x="1947035" y="1545875"/>
            <a:ext cx="152400" cy="600"/>
          </a:xfrm>
          <a:prstGeom prst="bentConnector3">
            <a:avLst>
              <a:gd name="adj1" fmla="val 5003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39" name="Google Shape;639;g3fa439e8c7f_0_232"/>
          <p:cNvCxnSpPr>
            <a:stCxn id="637" idx="0"/>
            <a:endCxn id="636" idx="2"/>
          </p:cNvCxnSpPr>
          <p:nvPr/>
        </p:nvCxnSpPr>
        <p:spPr>
          <a:xfrm rot="-5400000">
            <a:off x="1942535" y="2228150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0" name="Google Shape;640;g3fa439e8c7f_0_232"/>
          <p:cNvSpPr/>
          <p:nvPr/>
        </p:nvSpPr>
        <p:spPr>
          <a:xfrm>
            <a:off x="1345835" y="2995925"/>
            <a:ext cx="1354200" cy="525300"/>
          </a:xfrm>
          <a:prstGeom prst="rect">
            <a:avLst/>
          </a:prstGeom>
          <a:solidFill>
            <a:srgbClr val="1F88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PCA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1" name="Google Shape;641;g3fa439e8c7f_0_232"/>
          <p:cNvCxnSpPr>
            <a:stCxn id="640" idx="0"/>
            <a:endCxn id="637" idx="2"/>
          </p:cNvCxnSpPr>
          <p:nvPr/>
        </p:nvCxnSpPr>
        <p:spPr>
          <a:xfrm rot="-5400000">
            <a:off x="1942535" y="2914925"/>
            <a:ext cx="161400" cy="600"/>
          </a:xfrm>
          <a:prstGeom prst="bentConnector3">
            <a:avLst>
              <a:gd name="adj1" fmla="val 50023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2" name="Google Shape;642;g3fa439e8c7f_0_232"/>
          <p:cNvSpPr/>
          <p:nvPr/>
        </p:nvSpPr>
        <p:spPr>
          <a:xfrm>
            <a:off x="3033087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t-SNE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g3fa439e8c7f_0_232"/>
          <p:cNvSpPr/>
          <p:nvPr/>
        </p:nvSpPr>
        <p:spPr>
          <a:xfrm>
            <a:off x="2038500" y="3749825"/>
            <a:ext cx="8955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UMAP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g3fa439e8c7f_0_232"/>
          <p:cNvSpPr/>
          <p:nvPr/>
        </p:nvSpPr>
        <p:spPr>
          <a:xfrm>
            <a:off x="944450" y="4359425"/>
            <a:ext cx="1354200" cy="525300"/>
          </a:xfrm>
          <a:prstGeom prst="rect">
            <a:avLst/>
          </a:prstGeom>
          <a:solidFill>
            <a:srgbClr val="249C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Clustering</a:t>
            </a:r>
            <a:endParaRPr sz="17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5" name="Google Shape;645;g3fa439e8c7f_0_232"/>
          <p:cNvCxnSpPr>
            <a:stCxn id="644" idx="0"/>
            <a:endCxn id="640" idx="2"/>
          </p:cNvCxnSpPr>
          <p:nvPr/>
        </p:nvCxnSpPr>
        <p:spPr>
          <a:xfrm rot="-5400000">
            <a:off x="1403150" y="3739625"/>
            <a:ext cx="838200" cy="401400"/>
          </a:xfrm>
          <a:prstGeom prst="bentConnector3">
            <a:avLst>
              <a:gd name="adj1" fmla="val 85529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6" name="Google Shape;646;g3fa439e8c7f_0_232"/>
          <p:cNvCxnSpPr>
            <a:stCxn id="643" idx="0"/>
            <a:endCxn id="640" idx="2"/>
          </p:cNvCxnSpPr>
          <p:nvPr/>
        </p:nvCxnSpPr>
        <p:spPr>
          <a:xfrm rot="5400000" flipH="1">
            <a:off x="2140350" y="3403925"/>
            <a:ext cx="228600" cy="4632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47" name="Google Shape;647;g3fa439e8c7f_0_232"/>
          <p:cNvCxnSpPr>
            <a:stCxn id="642" idx="0"/>
            <a:endCxn id="640" idx="2"/>
          </p:cNvCxnSpPr>
          <p:nvPr/>
        </p:nvCxnSpPr>
        <p:spPr>
          <a:xfrm rot="5400000" flipH="1">
            <a:off x="2637537" y="2906525"/>
            <a:ext cx="228600" cy="1458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48" name="Google Shape;648;g3fa439e8c7f_0_232"/>
          <p:cNvSpPr/>
          <p:nvPr/>
        </p:nvSpPr>
        <p:spPr>
          <a:xfrm>
            <a:off x="866149" y="284650"/>
            <a:ext cx="2311925" cy="394150"/>
          </a:xfrm>
          <a:prstGeom prst="flowChartInputOutpu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Feature/count matrix</a:t>
            </a:r>
            <a:endParaRPr sz="14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49" name="Google Shape;649;g3fa439e8c7f_0_232"/>
          <p:cNvCxnSpPr>
            <a:stCxn id="635" idx="0"/>
            <a:endCxn id="648" idx="4"/>
          </p:cNvCxnSpPr>
          <p:nvPr/>
        </p:nvCxnSpPr>
        <p:spPr>
          <a:xfrm rot="5400000" flipH="1">
            <a:off x="1889585" y="811225"/>
            <a:ext cx="265800" cy="900"/>
          </a:xfrm>
          <a:prstGeom prst="bentConnector3">
            <a:avLst>
              <a:gd name="adj1" fmla="val 49995"/>
            </a:avLst>
          </a:prstGeom>
          <a:noFill/>
          <a:ln w="9525" cap="flat" cmpd="sng">
            <a:solidFill>
              <a:srgbClr val="C2C2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50" name="Google Shape;650;g3fa439e8c7f_0_232"/>
          <p:cNvSpPr txBox="1"/>
          <p:nvPr/>
        </p:nvSpPr>
        <p:spPr>
          <a:xfrm>
            <a:off x="2776213" y="2179250"/>
            <a:ext cx="1987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Normalization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300" b="0" i="0" u="none" strike="noStrike" cap="non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- Scaling</a:t>
            </a:r>
            <a:endParaRPr sz="1300" b="0" i="0" u="none" strike="noStrike" cap="non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51" name="Google Shape;651;g3fa439e8c7f_0_2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21425" y="2111950"/>
            <a:ext cx="2750257" cy="1062225"/>
          </a:xfrm>
          <a:prstGeom prst="rect">
            <a:avLst/>
          </a:prstGeom>
          <a:noFill/>
          <a:ln>
            <a:noFill/>
          </a:ln>
        </p:spPr>
      </p:pic>
      <p:sp>
        <p:nvSpPr>
          <p:cNvPr id="652" name="Google Shape;652;g3fa439e8c7f_0_232"/>
          <p:cNvSpPr txBox="1"/>
          <p:nvPr/>
        </p:nvSpPr>
        <p:spPr>
          <a:xfrm>
            <a:off x="4839625" y="825600"/>
            <a:ext cx="4075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1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Moses &amp; Pachter, 2022, DOI 10.1038/s41592-022-01409-2</a:t>
            </a:r>
            <a:endParaRPr sz="11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b="0" i="0" u="none" strike="noStrike" cap="none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Museum of spatial transcriptomics.</a:t>
            </a: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fa439e8c7f_0_264"/>
          <p:cNvSpPr txBox="1">
            <a:spLocks noGrp="1"/>
          </p:cNvSpPr>
          <p:nvPr>
            <p:ph type="ctrTitle"/>
          </p:nvPr>
        </p:nvSpPr>
        <p:spPr>
          <a:xfrm>
            <a:off x="510450" y="3227195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600"/>
              <a:t>RNA-seq Espacial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000"/>
              <a:t>Seurat: Visualização + SVGs</a:t>
            </a:r>
            <a:endParaRPr sz="50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g3fa439e8c7f_0_1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75" y="659239"/>
            <a:ext cx="5669674" cy="437306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g3fa439e8c7f_0_19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 dos genes</a:t>
            </a:r>
            <a:endParaRPr sz="2000" b="1"/>
          </a:p>
        </p:txBody>
      </p:sp>
      <p:pic>
        <p:nvPicPr>
          <p:cNvPr id="664" name="Google Shape;664;g3fa439e8c7f_0_19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" name="Google Shape;669;g3fa47ad03fa_0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75" y="659239"/>
            <a:ext cx="5669674" cy="437306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g3fa47ad03fa_0_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 dos genes</a:t>
            </a:r>
            <a:endParaRPr sz="2000" b="1"/>
          </a:p>
        </p:txBody>
      </p:sp>
      <p:sp>
        <p:nvSpPr>
          <p:cNvPr id="671" name="Google Shape;671;g3fa47ad03fa_0_7"/>
          <p:cNvSpPr txBox="1">
            <a:spLocks noGrp="1"/>
          </p:cNvSpPr>
          <p:nvPr>
            <p:ph type="body" idx="1"/>
          </p:nvPr>
        </p:nvSpPr>
        <p:spPr>
          <a:xfrm>
            <a:off x="6125500" y="1545775"/>
            <a:ext cx="28080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500" b="1">
                <a:solidFill>
                  <a:schemeClr val="dk1"/>
                </a:solidFill>
              </a:rPr>
              <a:t>Visualização do nível de expressão gênica de alguns marcadores de tipos celulares.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chemeClr val="dk1"/>
              </a:solidFill>
            </a:endParaRPr>
          </a:p>
        </p:txBody>
      </p:sp>
      <p:pic>
        <p:nvPicPr>
          <p:cNvPr id="672" name="Google Shape;672;g3fa47ad03fa_0_7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g3fa47ad03fa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75" y="659239"/>
            <a:ext cx="5669674" cy="437306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g3fa47ad03fa_0_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 dos genes</a:t>
            </a:r>
            <a:endParaRPr sz="2000" b="1"/>
          </a:p>
        </p:txBody>
      </p:sp>
      <p:pic>
        <p:nvPicPr>
          <p:cNvPr id="679" name="Google Shape;679;g3fa47ad03fa_0_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26462" y="3847099"/>
            <a:ext cx="827075" cy="8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g3fa47ad03fa_0_16"/>
          <p:cNvSpPr txBox="1"/>
          <p:nvPr/>
        </p:nvSpPr>
        <p:spPr>
          <a:xfrm>
            <a:off x="4349600" y="3737664"/>
            <a:ext cx="20250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500" b="0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Brain_Genes.</a:t>
            </a:r>
            <a:r>
              <a:rPr lang="pt-BR" sz="15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png</a:t>
            </a:r>
            <a:endParaRPr sz="1500" b="0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81" name="Google Shape;681;g3fa47ad03fa_0_16"/>
          <p:cNvSpPr txBox="1">
            <a:spLocks noGrp="1"/>
          </p:cNvSpPr>
          <p:nvPr>
            <p:ph type="body" idx="1"/>
          </p:nvPr>
        </p:nvSpPr>
        <p:spPr>
          <a:xfrm>
            <a:off x="6125500" y="1545775"/>
            <a:ext cx="28080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500" b="1">
                <a:solidFill>
                  <a:schemeClr val="dk1"/>
                </a:solidFill>
              </a:rPr>
              <a:t>Visualização do nível de expressão gênica de alguns marcadores de tipos celulares.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chemeClr val="dk1"/>
              </a:solidFill>
            </a:endParaRPr>
          </a:p>
        </p:txBody>
      </p:sp>
      <p:pic>
        <p:nvPicPr>
          <p:cNvPr id="682" name="Google Shape;682;g3fa47ad03fa_0_16" title="icone_codigo.png"/>
          <p:cNvPicPr preferRelativeResize="0"/>
          <p:nvPr/>
        </p:nvPicPr>
        <p:blipFill rotWithShape="1">
          <a:blip r:embed="rId5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g3fa439e8c7f_0_2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125" y="1577050"/>
            <a:ext cx="4058252" cy="2605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g3fa439e8c7f_0_2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44654" y="1564575"/>
            <a:ext cx="4058252" cy="2630426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g3fa439e8c7f_0_204"/>
          <p:cNvSpPr txBox="1"/>
          <p:nvPr/>
        </p:nvSpPr>
        <p:spPr>
          <a:xfrm>
            <a:off x="392118" y="1114875"/>
            <a:ext cx="3109800" cy="44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7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Marcadores neuronais</a:t>
            </a:r>
            <a:endParaRPr sz="19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690" name="Google Shape;690;g3fa439e8c7f_0_20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 dos genes</a:t>
            </a:r>
            <a:endParaRPr sz="2000" b="1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fa439e8c7f_0_212"/>
          <p:cNvSpPr txBox="1"/>
          <p:nvPr/>
        </p:nvSpPr>
        <p:spPr>
          <a:xfrm>
            <a:off x="201275" y="910156"/>
            <a:ext cx="3067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7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Marcador de oligodendrócito</a:t>
            </a:r>
            <a:endParaRPr sz="17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96" name="Google Shape;696;g3fa439e8c7f_0_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275" y="1347994"/>
            <a:ext cx="2877100" cy="1872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g3fa439e8c7f_0_2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78375" y="2506394"/>
            <a:ext cx="2877100" cy="1864787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g3fa439e8c7f_0_212"/>
          <p:cNvSpPr txBox="1"/>
          <p:nvPr/>
        </p:nvSpPr>
        <p:spPr>
          <a:xfrm>
            <a:off x="3175025" y="1966894"/>
            <a:ext cx="26838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7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Marcador de microglia</a:t>
            </a:r>
            <a:endParaRPr sz="17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699" name="Google Shape;699;g3fa439e8c7f_0_2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10550" y="3170844"/>
            <a:ext cx="2877100" cy="1863316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g3fa439e8c7f_0_212"/>
          <p:cNvSpPr txBox="1"/>
          <p:nvPr/>
        </p:nvSpPr>
        <p:spPr>
          <a:xfrm>
            <a:off x="6107200" y="2571744"/>
            <a:ext cx="26838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7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Marcador de astrócitos</a:t>
            </a:r>
            <a:endParaRPr sz="17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1" name="Google Shape;701;g3fa439e8c7f_0_21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 dos genes</a:t>
            </a:r>
            <a:endParaRPr sz="2000" b="1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fa439e8c7f_0_223"/>
          <p:cNvSpPr txBox="1"/>
          <p:nvPr/>
        </p:nvSpPr>
        <p:spPr>
          <a:xfrm>
            <a:off x="311700" y="1058300"/>
            <a:ext cx="3978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7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Marcador de célula epitelial de plexo</a:t>
            </a:r>
            <a:endParaRPr sz="17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07" name="Google Shape;707;g3fa439e8c7f_0_223"/>
          <p:cNvSpPr txBox="1"/>
          <p:nvPr/>
        </p:nvSpPr>
        <p:spPr>
          <a:xfrm>
            <a:off x="4627225" y="1058300"/>
            <a:ext cx="26838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700" b="0" i="0" u="none" strike="noStrike" cap="none">
                <a:solidFill>
                  <a:srgbClr val="FFFFFF"/>
                </a:solidFill>
                <a:highlight>
                  <a:schemeClr val="lt2"/>
                </a:highlight>
                <a:latin typeface="Proxima Nova"/>
                <a:ea typeface="Proxima Nova"/>
                <a:cs typeface="Proxima Nova"/>
                <a:sym typeface="Proxima Nova"/>
              </a:rPr>
              <a:t>Marcador de fibroblasto</a:t>
            </a:r>
            <a:endParaRPr sz="1700" b="0" i="0" u="none" strike="noStrike" cap="none">
              <a:solidFill>
                <a:srgbClr val="FFFFFF"/>
              </a:solidFill>
              <a:highlight>
                <a:schemeClr val="lt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708" name="Google Shape;708;g3fa439e8c7f_0_2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0" y="1529300"/>
            <a:ext cx="3958466" cy="255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g3fa439e8c7f_0_2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27225" y="1529300"/>
            <a:ext cx="3978028" cy="25559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g3fa439e8c7f_0_22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Visualização dos genes</a:t>
            </a:r>
            <a:endParaRPr sz="2000" b="1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3fa47ad03fa_0_3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sp>
        <p:nvSpPr>
          <p:cNvPr id="716" name="Google Shape;716;g3fa47ad03fa_0_38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Com o pacote Seurat é possível realizar análise de </a:t>
            </a:r>
            <a:r>
              <a:rPr lang="pt-BR" sz="1600" b="1">
                <a:solidFill>
                  <a:schemeClr val="dk1"/>
                </a:solidFill>
              </a:rPr>
              <a:t>expressão diferencial com fatores pré-anotados</a:t>
            </a:r>
            <a:r>
              <a:rPr lang="pt-BR" sz="1600">
                <a:solidFill>
                  <a:schemeClr val="dk1"/>
                </a:solidFill>
              </a:rPr>
              <a:t>, isso inclui: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Clusters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PCs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Tipos celulares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g3fa47ad03fa_0_7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sp>
        <p:nvSpPr>
          <p:cNvPr id="722" name="Google Shape;722;g3fa47ad03fa_0_77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Com o pacote Seurat é possível realizar análise de </a:t>
            </a:r>
            <a:r>
              <a:rPr lang="pt-BR" sz="1600" b="1">
                <a:solidFill>
                  <a:schemeClr val="dk1"/>
                </a:solidFill>
              </a:rPr>
              <a:t>expressão diferencial com fatores pré-anotados</a:t>
            </a:r>
            <a:r>
              <a:rPr lang="pt-BR" sz="1600">
                <a:solidFill>
                  <a:schemeClr val="dk1"/>
                </a:solidFill>
              </a:rPr>
              <a:t>, isso inclui: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Clusters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PCs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Tipos celulares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723" name="Google Shape;723;g3fa47ad03fa_0_7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g3fa47ad03fa_0_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125" y="2414050"/>
            <a:ext cx="6040549" cy="261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fa54d29aa1_0_10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sp>
        <p:nvSpPr>
          <p:cNvPr id="730" name="Google Shape;730;g3fa54d29aa1_0_101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Com o pacote Seurat é possível realizar análise de </a:t>
            </a:r>
            <a:r>
              <a:rPr lang="pt-BR" sz="1600" b="1">
                <a:solidFill>
                  <a:schemeClr val="dk1"/>
                </a:solidFill>
              </a:rPr>
              <a:t>expressão diferencial com fatores pré-anotados</a:t>
            </a:r>
            <a:r>
              <a:rPr lang="pt-BR" sz="1600">
                <a:solidFill>
                  <a:schemeClr val="dk1"/>
                </a:solidFill>
              </a:rPr>
              <a:t>, isso inclui: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Clusters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PCs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Tipos celulares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731" name="Google Shape;731;g3fa54d29aa1_0_10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g3fa54d29aa1_0_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125" y="2414050"/>
            <a:ext cx="6040549" cy="2611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3" name="Google Shape;733;g3fa54d29aa1_0_101"/>
          <p:cNvSpPr txBox="1"/>
          <p:nvPr/>
        </p:nvSpPr>
        <p:spPr>
          <a:xfrm>
            <a:off x="3756931" y="4032469"/>
            <a:ext cx="434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subset da região anterior (para acelerar a análise)</a:t>
            </a:r>
            <a:endParaRPr sz="1200" b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fa47ad03fa_0_8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sp>
        <p:nvSpPr>
          <p:cNvPr id="739" name="Google Shape;739;g3fa47ad03fa_0_84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Com o pacote Seurat é possível realizar análise de </a:t>
            </a:r>
            <a:r>
              <a:rPr lang="pt-BR" sz="1600" b="1">
                <a:solidFill>
                  <a:schemeClr val="dk1"/>
                </a:solidFill>
              </a:rPr>
              <a:t>expressão diferencial com fatores pré-anotados</a:t>
            </a:r>
            <a:r>
              <a:rPr lang="pt-BR" sz="1600">
                <a:solidFill>
                  <a:schemeClr val="dk1"/>
                </a:solidFill>
              </a:rPr>
              <a:t>, isso inclui: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Clusters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PCs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Tipos celulares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740" name="Google Shape;740;g3fa47ad03fa_0_8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1" name="Google Shape;741;g3fa47ad03fa_0_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0125" y="2414050"/>
            <a:ext cx="6040549" cy="261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g3fa47ad03fa_0_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53000" y="3248425"/>
            <a:ext cx="3395575" cy="177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fa47ad03fa_0_9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pic>
        <p:nvPicPr>
          <p:cNvPr id="748" name="Google Shape;748;g3fa47ad03fa_0_9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g3fa47ad03fa_0_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53200"/>
            <a:ext cx="5873900" cy="215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fa47ad03fa_0_10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pic>
        <p:nvPicPr>
          <p:cNvPr id="755" name="Google Shape;755;g3fa47ad03fa_0_10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g3fa47ad03fa_0_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53200"/>
            <a:ext cx="5873900" cy="21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g3fa47ad03fa_0_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225" y="3148725"/>
            <a:ext cx="5933288" cy="18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g3fa47ad03fa_0_101"/>
          <p:cNvSpPr txBox="1">
            <a:spLocks noGrp="1"/>
          </p:cNvSpPr>
          <p:nvPr>
            <p:ph type="body" idx="1"/>
          </p:nvPr>
        </p:nvSpPr>
        <p:spPr>
          <a:xfrm>
            <a:off x="6293525" y="1630075"/>
            <a:ext cx="2640000" cy="3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p_val </a:t>
            </a:r>
            <a:endParaRPr sz="1400" b="1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avg_log2FC : </a:t>
            </a:r>
            <a:r>
              <a:rPr lang="pt-BR" sz="1400">
                <a:solidFill>
                  <a:srgbClr val="333333"/>
                </a:solidFill>
              </a:rPr>
              <a:t>log fold-change da expressão média entre os dois “grupos”</a:t>
            </a:r>
            <a:endParaRPr sz="1400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pct.1 :</a:t>
            </a:r>
            <a:r>
              <a:rPr lang="pt-BR" sz="1400">
                <a:solidFill>
                  <a:srgbClr val="333333"/>
                </a:solidFill>
              </a:rPr>
              <a:t> O percentual de células em que o gene é detectado no 1° grupo</a:t>
            </a:r>
            <a:endParaRPr sz="1400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pct.2 : </a:t>
            </a:r>
            <a:r>
              <a:rPr lang="pt-BR" sz="1400">
                <a:solidFill>
                  <a:srgbClr val="333333"/>
                </a:solidFill>
              </a:rPr>
              <a:t>O percentual de células em que o gen) é detectado no 2° grupo</a:t>
            </a:r>
            <a:endParaRPr sz="1400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p_val_adj :</a:t>
            </a:r>
            <a:r>
              <a:rPr lang="pt-BR" sz="1400">
                <a:solidFill>
                  <a:srgbClr val="333333"/>
                </a:solidFill>
              </a:rPr>
              <a:t> p-valor ajustado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fa47ad03fa_0_11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pic>
        <p:nvPicPr>
          <p:cNvPr id="764" name="Google Shape;764;g3fa47ad03fa_0_11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g3fa47ad03fa_0_111"/>
          <p:cNvPicPr preferRelativeResize="0"/>
          <p:nvPr/>
        </p:nvPicPr>
        <p:blipFill rotWithShape="1">
          <a:blip r:embed="rId4">
            <a:alphaModFix/>
          </a:blip>
          <a:srcRect t="6668" b="10708"/>
          <a:stretch/>
        </p:blipFill>
        <p:spPr>
          <a:xfrm>
            <a:off x="311700" y="1237350"/>
            <a:ext cx="6082876" cy="245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g3fa47ad03fa_0_111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</a:rPr>
              <a:t>Plotar genes diferencialmente expressos entre os fatores pré-anotados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fa47ad03fa_0_12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Expressão Diferencial em RNAseq espacial</a:t>
            </a:r>
            <a:endParaRPr sz="2000" b="1"/>
          </a:p>
        </p:txBody>
      </p:sp>
      <p:pic>
        <p:nvPicPr>
          <p:cNvPr id="772" name="Google Shape;772;g3fa47ad03fa_0_12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g3fa47ad03fa_0_121"/>
          <p:cNvPicPr preferRelativeResize="0"/>
          <p:nvPr/>
        </p:nvPicPr>
        <p:blipFill rotWithShape="1">
          <a:blip r:embed="rId4">
            <a:alphaModFix/>
          </a:blip>
          <a:srcRect t="6668" b="10708"/>
          <a:stretch/>
        </p:blipFill>
        <p:spPr>
          <a:xfrm>
            <a:off x="311700" y="1237350"/>
            <a:ext cx="6082876" cy="2454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g3fa47ad03fa_0_121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</a:rPr>
              <a:t>Plotar genes diferencialmente expressos entre os fatores pré-anotados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775" name="Google Shape;775;g3fa47ad03fa_0_121" title="FindMarkers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01200" y="2523700"/>
            <a:ext cx="4908001" cy="245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g3fa47ad03fa_0_1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360842" y="1918925"/>
            <a:ext cx="572683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fa47ad03fa_0_7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782" name="Google Shape;782;g3fa47ad03fa_0_70" title="ChatGPT Image 7 de set. de 2026, 14_39_41.png"/>
          <p:cNvPicPr preferRelativeResize="0"/>
          <p:nvPr/>
        </p:nvPicPr>
        <p:blipFill rotWithShape="1">
          <a:blip r:embed="rId3">
            <a:alphaModFix/>
          </a:blip>
          <a:srcRect t="13182" r="50000" b="25480"/>
          <a:stretch/>
        </p:blipFill>
        <p:spPr>
          <a:xfrm>
            <a:off x="4445850" y="1632350"/>
            <a:ext cx="4411777" cy="304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g3fa47ad03fa_0_70"/>
          <p:cNvSpPr txBox="1"/>
          <p:nvPr/>
        </p:nvSpPr>
        <p:spPr>
          <a:xfrm>
            <a:off x="4076045" y="4546259"/>
            <a:ext cx="48438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*gerada por IA</a:t>
            </a:r>
            <a:endParaRPr b="1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b="1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84" name="Google Shape;784;g3fa47ad03fa_0_70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SVGs:</a:t>
            </a:r>
            <a:r>
              <a:rPr lang="pt-BR" sz="1600">
                <a:solidFill>
                  <a:schemeClr val="dk1"/>
                </a:solidFill>
              </a:rPr>
              <a:t> Genes Espacialmente Variáveis (</a:t>
            </a:r>
            <a:r>
              <a:rPr lang="pt-BR" sz="1600" i="1">
                <a:solidFill>
                  <a:schemeClr val="dk1"/>
                </a:solidFill>
              </a:rPr>
              <a:t>Spatially Variable Genes</a:t>
            </a:r>
            <a:r>
              <a:rPr lang="pt-BR" sz="1600">
                <a:solidFill>
                  <a:schemeClr val="dk1"/>
                </a:solidFill>
              </a:rPr>
              <a:t>) possuem a distribuição da sua expressão dependente da localização espacial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fa47ad03fa_0_6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790" name="Google Shape;790;g3fa47ad03fa_0_61" title="ChatGPT Image 7 de set. de 2026, 14_39_41.png"/>
          <p:cNvPicPr preferRelativeResize="0"/>
          <p:nvPr/>
        </p:nvPicPr>
        <p:blipFill rotWithShape="1">
          <a:blip r:embed="rId3">
            <a:alphaModFix/>
          </a:blip>
          <a:srcRect t="13182" r="50000" b="25480"/>
          <a:stretch/>
        </p:blipFill>
        <p:spPr>
          <a:xfrm>
            <a:off x="4445850" y="1632350"/>
            <a:ext cx="4411777" cy="304605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g3fa47ad03fa_0_61"/>
          <p:cNvSpPr txBox="1"/>
          <p:nvPr/>
        </p:nvSpPr>
        <p:spPr>
          <a:xfrm>
            <a:off x="4076045" y="4546259"/>
            <a:ext cx="48438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*gerada por IA</a:t>
            </a:r>
            <a:endParaRPr b="1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b="1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792" name="Google Shape;792;g3fa47ad03fa_0_61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SVGs:</a:t>
            </a:r>
            <a:r>
              <a:rPr lang="pt-BR" sz="1600">
                <a:solidFill>
                  <a:schemeClr val="dk1"/>
                </a:solidFill>
              </a:rPr>
              <a:t> Genes Espacialmente Variáveis (</a:t>
            </a:r>
            <a:r>
              <a:rPr lang="pt-BR" sz="1600" i="1">
                <a:solidFill>
                  <a:schemeClr val="dk1"/>
                </a:solidFill>
              </a:rPr>
              <a:t>Spatially Variable Genes</a:t>
            </a:r>
            <a:r>
              <a:rPr lang="pt-BR" sz="1600">
                <a:solidFill>
                  <a:schemeClr val="dk1"/>
                </a:solidFill>
              </a:rPr>
              <a:t>) possuem a distribuição da sua expressão dependente da localização espacial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793" name="Google Shape;793;g3fa47ad03fa_0_61"/>
          <p:cNvSpPr txBox="1">
            <a:spLocks noGrp="1"/>
          </p:cNvSpPr>
          <p:nvPr>
            <p:ph type="body" idx="1"/>
          </p:nvPr>
        </p:nvSpPr>
        <p:spPr>
          <a:xfrm>
            <a:off x="311700" y="1632450"/>
            <a:ext cx="3969900" cy="31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chemeClr val="dk1"/>
                </a:solidFill>
              </a:rPr>
              <a:t>Existem diferentes métodos de identificação de SVGs, como: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I de Moran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nnSVG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SpatialDE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SPARK-X</a:t>
            </a:r>
            <a:endParaRPr sz="1600">
              <a:solidFill>
                <a:schemeClr val="dk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pt-BR" sz="1600">
                <a:solidFill>
                  <a:schemeClr val="dk1"/>
                </a:solidFill>
              </a:rPr>
              <a:t>…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pt-BR" sz="1600">
                <a:solidFill>
                  <a:schemeClr val="dk1"/>
                </a:solidFill>
              </a:rPr>
              <a:t>Esses métodos realizam cálculos estatísticos</a:t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3fa47ad03fa_0_13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799" name="Google Shape;799;g3fa47ad03fa_0_13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g3fa47ad03fa_0_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65325"/>
            <a:ext cx="7172325" cy="30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g3fa54d29aa1_0_10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806" name="Google Shape;806;g3fa54d29aa1_0_10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g3fa54d29aa1_0_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65325"/>
            <a:ext cx="7172325" cy="3028950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g3fa54d29aa1_0_109"/>
          <p:cNvSpPr txBox="1">
            <a:spLocks noGrp="1"/>
          </p:cNvSpPr>
          <p:nvPr>
            <p:ph type="body" idx="1"/>
          </p:nvPr>
        </p:nvSpPr>
        <p:spPr>
          <a:xfrm>
            <a:off x="152400" y="3894275"/>
            <a:ext cx="7172400" cy="10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I de Moran : </a:t>
            </a:r>
            <a:r>
              <a:rPr lang="pt-BR" sz="1400">
                <a:solidFill>
                  <a:srgbClr val="333333"/>
                </a:solidFill>
              </a:rPr>
              <a:t>estatística de autocorrelação espacial, determina se a expressão gênica possui algum padrão determinado no espaço geométrico (estatística muito usada na geografia)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fa54d29aa1_0_11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814" name="Google Shape;814;g3fa54d29aa1_0_11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15" name="Google Shape;815;g3fa54d29aa1_0_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65325"/>
            <a:ext cx="7200900" cy="37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fa54d29aa1_0_12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821" name="Google Shape;821;g3fa54d29aa1_0_12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g3fa54d29aa1_0_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65325"/>
            <a:ext cx="7200900" cy="37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g3fa54d29aa1_0_125"/>
          <p:cNvSpPr txBox="1"/>
          <p:nvPr/>
        </p:nvSpPr>
        <p:spPr>
          <a:xfrm>
            <a:off x="5572931" y="1020319"/>
            <a:ext cx="434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seleção de 6 SVGs identificados</a:t>
            </a:r>
            <a:endParaRPr sz="1200" b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24" name="Google Shape;824;g3fa54d29aa1_0_1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7875" y="1497813"/>
            <a:ext cx="6686550" cy="149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3fa54d29aa1_0_13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830" name="Google Shape;830;g3fa54d29aa1_0_13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g3fa54d29aa1_0_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65325"/>
            <a:ext cx="7200900" cy="37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g3fa54d29aa1_0_132"/>
          <p:cNvSpPr txBox="1"/>
          <p:nvPr/>
        </p:nvSpPr>
        <p:spPr>
          <a:xfrm>
            <a:off x="5572931" y="1020319"/>
            <a:ext cx="434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seleção de 6 SVGs identificados</a:t>
            </a:r>
            <a:endParaRPr sz="1200" b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33" name="Google Shape;833;g3fa54d29aa1_0_132"/>
          <p:cNvSpPr txBox="1"/>
          <p:nvPr/>
        </p:nvSpPr>
        <p:spPr>
          <a:xfrm>
            <a:off x="5377351" y="178167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Mesmo calculando SVGs apenas na região anterior, podemos plotar os SVGs nas duas regiões (brain)</a:t>
            </a:r>
            <a:endParaRPr sz="1200" b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fa54d29aa1_0_1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SVGs</a:t>
            </a:r>
            <a:endParaRPr sz="2000" b="1"/>
          </a:p>
        </p:txBody>
      </p:sp>
      <p:pic>
        <p:nvPicPr>
          <p:cNvPr id="839" name="Google Shape;839;g3fa54d29aa1_0_15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g3fa54d29aa1_0_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865325"/>
            <a:ext cx="7200900" cy="3743325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g3fa54d29aa1_0_150"/>
          <p:cNvSpPr txBox="1"/>
          <p:nvPr/>
        </p:nvSpPr>
        <p:spPr>
          <a:xfrm>
            <a:off x="5572931" y="1020319"/>
            <a:ext cx="4346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seleção de 6 SVGs identificados</a:t>
            </a:r>
            <a:endParaRPr sz="1200" b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42" name="Google Shape;842;g3fa54d29aa1_0_150"/>
          <p:cNvSpPr txBox="1"/>
          <p:nvPr/>
        </p:nvSpPr>
        <p:spPr>
          <a:xfrm>
            <a:off x="5377351" y="178167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>
                <a:solidFill>
                  <a:srgbClr val="FFFFFF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Mesmo calculando SVGs apenas na região anterior, podemos plotar os SVGs nas duas regiões (brain)</a:t>
            </a:r>
            <a:endParaRPr sz="1200" b="0" u="none" strike="noStrike" cap="none">
              <a:solidFill>
                <a:srgbClr val="FFFFFF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43" name="Google Shape;843;g3fa54d29aa1_0_1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9030" y="2698361"/>
            <a:ext cx="57268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g3fa54d29aa1_0_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64000" y="2676606"/>
            <a:ext cx="192405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g3fa54d29aa1_0_1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288038" y="2748056"/>
            <a:ext cx="1876425" cy="230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g3fa54d29aa1_0_1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64475" y="2690893"/>
            <a:ext cx="2114550" cy="236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3fa47ad03fa_0_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SVG vs. DEG</a:t>
            </a:r>
            <a:endParaRPr sz="2000" b="1"/>
          </a:p>
        </p:txBody>
      </p:sp>
      <p:sp>
        <p:nvSpPr>
          <p:cNvPr id="852" name="Google Shape;852;g3fa47ad03fa_0_50"/>
          <p:cNvSpPr txBox="1"/>
          <p:nvPr/>
        </p:nvSpPr>
        <p:spPr>
          <a:xfrm>
            <a:off x="3683245" y="4546259"/>
            <a:ext cx="48438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>
                <a:solidFill>
                  <a:srgbClr val="202729"/>
                </a:solidFill>
                <a:latin typeface="Proxima Nova"/>
                <a:ea typeface="Proxima Nova"/>
                <a:cs typeface="Proxima Nova"/>
                <a:sym typeface="Proxima Nova"/>
              </a:rPr>
              <a:t>*gerada por IA</a:t>
            </a:r>
            <a:endParaRPr b="1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b="1">
              <a:solidFill>
                <a:srgbClr val="202729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53" name="Google Shape;853;g3fa47ad03fa_0_50" title="ChatGPT Image 7 de set. de 2026, 14_39_41.png"/>
          <p:cNvPicPr preferRelativeResize="0"/>
          <p:nvPr/>
        </p:nvPicPr>
        <p:blipFill rotWithShape="1">
          <a:blip r:embed="rId3">
            <a:alphaModFix/>
          </a:blip>
          <a:srcRect t="12783" b="25965"/>
          <a:stretch/>
        </p:blipFill>
        <p:spPr>
          <a:xfrm>
            <a:off x="616937" y="1819375"/>
            <a:ext cx="7910123" cy="2726874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g3fa47ad03fa_0_50"/>
          <p:cNvSpPr txBox="1">
            <a:spLocks noGrp="1"/>
          </p:cNvSpPr>
          <p:nvPr>
            <p:ph type="body" idx="1"/>
          </p:nvPr>
        </p:nvSpPr>
        <p:spPr>
          <a:xfrm>
            <a:off x="311700" y="834450"/>
            <a:ext cx="84912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SVG </a:t>
            </a:r>
            <a:r>
              <a:rPr lang="pt-BR" sz="1600">
                <a:solidFill>
                  <a:schemeClr val="dk1"/>
                </a:solidFill>
              </a:rPr>
              <a:t>é uma característica absoluta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600" b="1">
                <a:solidFill>
                  <a:schemeClr val="dk1"/>
                </a:solidFill>
              </a:rPr>
              <a:t>DEG </a:t>
            </a:r>
            <a:r>
              <a:rPr lang="pt-BR" sz="1600">
                <a:solidFill>
                  <a:schemeClr val="dk1"/>
                </a:solidFill>
              </a:rPr>
              <a:t>é uma característica relativa </a:t>
            </a:r>
            <a:r>
              <a:rPr lang="pt-BR" sz="1400">
                <a:solidFill>
                  <a:schemeClr val="dk1"/>
                </a:solidFill>
              </a:rPr>
              <a:t>(genes diferencialmente expressos, do inglês)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g3fa439e8c7f_0_464"/>
          <p:cNvSpPr txBox="1">
            <a:spLocks noGrp="1"/>
          </p:cNvSpPr>
          <p:nvPr>
            <p:ph type="ctrTitle"/>
          </p:nvPr>
        </p:nvSpPr>
        <p:spPr>
          <a:xfrm>
            <a:off x="510450" y="303685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Dúvidas?</a:t>
            </a:r>
            <a:endParaRPr sz="50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fa439e8c7f_0_468"/>
          <p:cNvSpPr txBox="1">
            <a:spLocks noGrp="1"/>
          </p:cNvSpPr>
          <p:nvPr>
            <p:ph type="ctrTitle"/>
          </p:nvPr>
        </p:nvSpPr>
        <p:spPr>
          <a:xfrm>
            <a:off x="510450" y="3227195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4600"/>
              <a:t>RNA-seq Espacial</a:t>
            </a:r>
            <a:endParaRPr sz="4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3000"/>
              <a:t>PathwaySpace: Visualização contínua</a:t>
            </a:r>
            <a:endParaRPr sz="50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3fa439e8c7f_0_34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870" name="Google Shape;870;g3fa439e8c7f_0_3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875" y="1524263"/>
            <a:ext cx="7762875" cy="279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g3fa439e8c7f_0_3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18062" y="892425"/>
            <a:ext cx="284826" cy="22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g3fa439e8c7f_0_3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550" y="868150"/>
            <a:ext cx="521200" cy="5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g3fa439e8c7f_0_347"/>
          <p:cNvSpPr txBox="1"/>
          <p:nvPr/>
        </p:nvSpPr>
        <p:spPr>
          <a:xfrm>
            <a:off x="5619750" y="825600"/>
            <a:ext cx="32955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 b="1">
                <a:latin typeface="Proxima Nova"/>
                <a:ea typeface="Proxima Nova"/>
                <a:cs typeface="Proxima Nova"/>
                <a:sym typeface="Proxima Nova"/>
              </a:rPr>
              <a:t>PathwaySpace</a:t>
            </a:r>
            <a:endParaRPr sz="13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https://sysbiolab.github.io/PathwaySpace/</a:t>
            </a:r>
            <a:endParaRPr sz="13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3fa54d29aa1_0_16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879" name="Google Shape;879;g3fa54d29aa1_0_1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725" y="1524274"/>
            <a:ext cx="8688548" cy="335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g3fa54d29aa1_0_1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18062" y="892425"/>
            <a:ext cx="284826" cy="22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g3fa54d29aa1_0_16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98550" y="868150"/>
            <a:ext cx="521200" cy="5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g3fa54d29aa1_0_167"/>
          <p:cNvSpPr txBox="1"/>
          <p:nvPr/>
        </p:nvSpPr>
        <p:spPr>
          <a:xfrm>
            <a:off x="5619750" y="825600"/>
            <a:ext cx="32955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 b="1">
                <a:latin typeface="Proxima Nova"/>
                <a:ea typeface="Proxima Nova"/>
                <a:cs typeface="Proxima Nova"/>
                <a:sym typeface="Proxima Nova"/>
              </a:rPr>
              <a:t>PathwaySpace</a:t>
            </a:r>
            <a:endParaRPr sz="1300" b="1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3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https://sysbiolab.github.io/PathwaySpace/</a:t>
            </a:r>
            <a:endParaRPr sz="13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3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3fa439e8c7f_0_532"/>
          <p:cNvSpPr txBox="1">
            <a:spLocks noGrp="1"/>
          </p:cNvSpPr>
          <p:nvPr>
            <p:ph type="title"/>
          </p:nvPr>
        </p:nvSpPr>
        <p:spPr>
          <a:xfrm>
            <a:off x="326400" y="24967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300" b="1"/>
              <a:t>Vinheta</a:t>
            </a:r>
            <a:endParaRPr sz="3100" b="1"/>
          </a:p>
        </p:txBody>
      </p:sp>
      <p:sp>
        <p:nvSpPr>
          <p:cNvPr id="888" name="Google Shape;888;g3fa439e8c7f_0_532"/>
          <p:cNvSpPr txBox="1">
            <a:spLocks noGrp="1"/>
          </p:cNvSpPr>
          <p:nvPr>
            <p:ph type="body" idx="1"/>
          </p:nvPr>
        </p:nvSpPr>
        <p:spPr>
          <a:xfrm>
            <a:off x="311700" y="891300"/>
            <a:ext cx="59535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chemeClr val="dk1"/>
                </a:solidFill>
              </a:rPr>
              <a:t>Abrir vinheta na sua pasta local.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chemeClr val="dk1"/>
              </a:solidFill>
            </a:endParaRPr>
          </a:p>
        </p:txBody>
      </p:sp>
      <p:pic>
        <p:nvPicPr>
          <p:cNvPr id="889" name="Google Shape;889;g3fa439e8c7f_0_5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11124" y="3576075"/>
            <a:ext cx="531525" cy="510823"/>
          </a:xfrm>
          <a:prstGeom prst="rect">
            <a:avLst/>
          </a:prstGeom>
          <a:noFill/>
          <a:ln>
            <a:noFill/>
          </a:ln>
        </p:spPr>
      </p:pic>
      <p:sp>
        <p:nvSpPr>
          <p:cNvPr id="890" name="Google Shape;890;g3fa439e8c7f_0_532"/>
          <p:cNvSpPr txBox="1"/>
          <p:nvPr/>
        </p:nvSpPr>
        <p:spPr>
          <a:xfrm>
            <a:off x="7222775" y="3509700"/>
            <a:ext cx="1594800" cy="10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11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https://flaviogckessler.github.io/Curso_ST/vinhetas/Visualizacao_Continua_PathwaySpace.html</a:t>
            </a:r>
            <a:endParaRPr sz="110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891" name="Google Shape;891;g3fa439e8c7f_0_532" title="qr_code_VisContinua_PathwaySpac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40500" y="1633275"/>
            <a:ext cx="1767000" cy="17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2" name="Google Shape;892;g3fa439e8c7f_0_5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3125" y="1668025"/>
            <a:ext cx="6405126" cy="254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g3fa439e8c7f_0_532" title="icone_codigo.png"/>
          <p:cNvPicPr preferRelativeResize="0"/>
          <p:nvPr/>
        </p:nvPicPr>
        <p:blipFill rotWithShape="1">
          <a:blip r:embed="rId7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3fa439e8c7f_0_35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899" name="Google Shape;899;g3fa439e8c7f_0_35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g3fa439e8c7f_0_3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407568" cy="4125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3fa54d29aa1_0_19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06" name="Google Shape;906;g3fa54d29aa1_0_19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g3fa54d29aa1_0_1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407568" cy="4125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g3fa54d29aa1_0_1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51850" y="2945402"/>
            <a:ext cx="7481674" cy="194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Google Shape;913;g3fa54d29aa1_0_2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12925"/>
            <a:ext cx="5946650" cy="31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g3fa54d29aa1_0_22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15" name="Google Shape;915;g3fa54d29aa1_0_224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0" name="Google Shape;920;g3fa54d29aa1_0_2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12925"/>
            <a:ext cx="5946650" cy="31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g3fa54d29aa1_0_24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22" name="Google Shape;922;g3fa54d29aa1_0_240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3" name="Google Shape;923;g3fa54d29aa1_0_2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8094" y="1365244"/>
            <a:ext cx="3343651" cy="210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Google Shape;928;g3fa54d29aa1_0_2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712925"/>
            <a:ext cx="5946650" cy="31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g3fa54d29aa1_0_26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30" name="Google Shape;930;g3fa54d29aa1_0_262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g3fa54d29aa1_0_2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98094" y="1365244"/>
            <a:ext cx="3343651" cy="2108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g3fa54d29aa1_0_2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11425" y="3211825"/>
            <a:ext cx="1493975" cy="1312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3fa54d29aa1_0_27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38" name="Google Shape;938;g3fa54d29aa1_0_27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g3fa54d29aa1_0_2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84450"/>
            <a:ext cx="4820967" cy="16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g3fa54d29aa1_0_270"/>
          <p:cNvSpPr/>
          <p:nvPr/>
        </p:nvSpPr>
        <p:spPr>
          <a:xfrm>
            <a:off x="679450" y="1566050"/>
            <a:ext cx="567600" cy="168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fa54d29aa1_0_33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46" name="Google Shape;946;g3fa54d29aa1_0_33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g3fa54d29aa1_0_3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84450"/>
            <a:ext cx="4820967" cy="16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g3fa54d29aa1_0_338"/>
          <p:cNvSpPr/>
          <p:nvPr/>
        </p:nvSpPr>
        <p:spPr>
          <a:xfrm>
            <a:off x="679450" y="1566050"/>
            <a:ext cx="567600" cy="168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49" name="Google Shape;949;g3fa54d29aa1_0_3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84500" y="1034275"/>
            <a:ext cx="1317100" cy="167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3fa54d29aa1_0_28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55" name="Google Shape;955;g3fa54d29aa1_0_28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g3fa54d29aa1_0_2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84450"/>
            <a:ext cx="4820967" cy="16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57" name="Google Shape;957;g3fa54d29aa1_0_286"/>
          <p:cNvSpPr/>
          <p:nvPr/>
        </p:nvSpPr>
        <p:spPr>
          <a:xfrm>
            <a:off x="679450" y="1566050"/>
            <a:ext cx="567600" cy="168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58" name="Google Shape;958;g3fa54d29aa1_0_2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491971"/>
            <a:ext cx="4820968" cy="252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9" name="Google Shape;959;g3fa54d29aa1_0_28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4500" y="1034275"/>
            <a:ext cx="1317100" cy="16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g3fa54d29aa1_0_286"/>
          <p:cNvSpPr txBox="1">
            <a:spLocks noGrp="1"/>
          </p:cNvSpPr>
          <p:nvPr>
            <p:ph type="body" idx="1"/>
          </p:nvPr>
        </p:nvSpPr>
        <p:spPr>
          <a:xfrm>
            <a:off x="5230100" y="2762250"/>
            <a:ext cx="37035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 u="sng">
                <a:solidFill>
                  <a:schemeClr val="hlink"/>
                </a:solidFill>
                <a:highlight>
                  <a:srgbClr val="EFEFEF"/>
                </a:highlight>
                <a:hlinkClick r:id="rId7"/>
              </a:rPr>
              <a:t>RGraphSpace</a:t>
            </a: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: </a:t>
            </a: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 Pacote desenvolvido pelo Sysbiolab!</a:t>
            </a:r>
            <a:endParaRPr sz="1400">
              <a:solidFill>
                <a:srgbClr val="333333"/>
              </a:solidFill>
              <a:highlight>
                <a:srgbClr val="EFEFEF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Oferece uma interface para plotar os dados no </a:t>
            </a: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ggplot2</a:t>
            </a:r>
            <a:endParaRPr sz="1400" b="1">
              <a:solidFill>
                <a:srgbClr val="333333"/>
              </a:solidFill>
              <a:highlight>
                <a:srgbClr val="EFEFEF"/>
              </a:highlight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3fa54d29aa1_0_36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66" name="Google Shape;966;g3fa54d29aa1_0_36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67" name="Google Shape;967;g3fa54d29aa1_0_3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84450"/>
            <a:ext cx="4820967" cy="16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68" name="Google Shape;968;g3fa54d29aa1_0_367"/>
          <p:cNvSpPr/>
          <p:nvPr/>
        </p:nvSpPr>
        <p:spPr>
          <a:xfrm>
            <a:off x="679450" y="1566050"/>
            <a:ext cx="567600" cy="168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69" name="Google Shape;969;g3fa54d29aa1_0_3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491971"/>
            <a:ext cx="4820968" cy="252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g3fa54d29aa1_0_36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4500" y="1034275"/>
            <a:ext cx="1317100" cy="16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1" name="Google Shape;971;g3fa54d29aa1_0_36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90195" y="1989219"/>
            <a:ext cx="2080749" cy="1220100"/>
          </a:xfrm>
          <a:prstGeom prst="rect">
            <a:avLst/>
          </a:prstGeom>
          <a:noFill/>
          <a:ln>
            <a:noFill/>
          </a:ln>
        </p:spPr>
      </p:pic>
      <p:sp>
        <p:nvSpPr>
          <p:cNvPr id="972" name="Google Shape;972;g3fa54d29aa1_0_367"/>
          <p:cNvSpPr txBox="1">
            <a:spLocks noGrp="1"/>
          </p:cNvSpPr>
          <p:nvPr>
            <p:ph type="body" idx="1"/>
          </p:nvPr>
        </p:nvSpPr>
        <p:spPr>
          <a:xfrm>
            <a:off x="6790170" y="1718249"/>
            <a:ext cx="22587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2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plot(spot_coord[,1:2])</a:t>
            </a:r>
            <a:endParaRPr sz="12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973" name="Google Shape;973;g3fa54d29aa1_0_367"/>
          <p:cNvCxnSpPr>
            <a:endCxn id="971" idx="1"/>
          </p:cNvCxnSpPr>
          <p:nvPr/>
        </p:nvCxnSpPr>
        <p:spPr>
          <a:xfrm rot="10800000" flipH="1">
            <a:off x="2870695" y="2599269"/>
            <a:ext cx="3919500" cy="1604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3fa54d29aa1_0_38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79" name="Google Shape;979;g3fa54d29aa1_0_38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0" name="Google Shape;980;g3fa54d29aa1_0_3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84450"/>
            <a:ext cx="4820967" cy="1641538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g3fa54d29aa1_0_382"/>
          <p:cNvSpPr/>
          <p:nvPr/>
        </p:nvSpPr>
        <p:spPr>
          <a:xfrm>
            <a:off x="679450" y="1566050"/>
            <a:ext cx="567600" cy="1680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82" name="Google Shape;982;g3fa54d29aa1_0_3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2491971"/>
            <a:ext cx="4820968" cy="2527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g3fa54d29aa1_0_38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284500" y="1034275"/>
            <a:ext cx="1317100" cy="167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4" name="Google Shape;984;g3fa54d29aa1_0_38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38550" y="3426854"/>
            <a:ext cx="1616526" cy="1593050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g3fa54d29aa1_0_382"/>
          <p:cNvSpPr txBox="1">
            <a:spLocks noGrp="1"/>
          </p:cNvSpPr>
          <p:nvPr>
            <p:ph type="body" idx="1"/>
          </p:nvPr>
        </p:nvSpPr>
        <p:spPr>
          <a:xfrm>
            <a:off x="6484121" y="3156942"/>
            <a:ext cx="18750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2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plot(raster_image)</a:t>
            </a:r>
            <a:endParaRPr sz="12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986" name="Google Shape;986;g3fa54d29aa1_0_382"/>
          <p:cNvCxnSpPr>
            <a:endCxn id="984" idx="1"/>
          </p:cNvCxnSpPr>
          <p:nvPr/>
        </p:nvCxnSpPr>
        <p:spPr>
          <a:xfrm rot="10800000" flipH="1">
            <a:off x="2145350" y="4223379"/>
            <a:ext cx="4393200" cy="335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87" name="Google Shape;987;g3fa54d29aa1_0_38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90195" y="1989219"/>
            <a:ext cx="2080749" cy="1220100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g3fa54d29aa1_0_382"/>
          <p:cNvSpPr txBox="1">
            <a:spLocks noGrp="1"/>
          </p:cNvSpPr>
          <p:nvPr>
            <p:ph type="body" idx="1"/>
          </p:nvPr>
        </p:nvSpPr>
        <p:spPr>
          <a:xfrm>
            <a:off x="6790170" y="1718249"/>
            <a:ext cx="22587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 sz="12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plot(spot_coord[,1:2])</a:t>
            </a:r>
            <a:endParaRPr sz="12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cxnSp>
        <p:nvCxnSpPr>
          <p:cNvPr id="989" name="Google Shape;989;g3fa54d29aa1_0_382"/>
          <p:cNvCxnSpPr>
            <a:endCxn id="987" idx="1"/>
          </p:cNvCxnSpPr>
          <p:nvPr/>
        </p:nvCxnSpPr>
        <p:spPr>
          <a:xfrm rot="10800000" flipH="1">
            <a:off x="2870695" y="2599269"/>
            <a:ext cx="3919500" cy="16047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fa439e8c7f_0_37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995" name="Google Shape;995;g3fa439e8c7f_0_376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g3fa439e8c7f_0_3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824" y="704425"/>
            <a:ext cx="5210751" cy="23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fa54d29aa1_0_42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02" name="Google Shape;1002;g3fa54d29aa1_0_42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3" name="Google Shape;1003;g3fa54d29aa1_0_4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824" y="704425"/>
            <a:ext cx="5210751" cy="2347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4" name="Google Shape;1004;g3fa54d29aa1_0_428"/>
          <p:cNvSpPr txBox="1"/>
          <p:nvPr/>
        </p:nvSpPr>
        <p:spPr>
          <a:xfrm>
            <a:off x="5707326" y="128517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Função de contrução: GraphSpace()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5" name="Google Shape;1005;g3fa54d29aa1_0_428"/>
          <p:cNvSpPr txBox="1">
            <a:spLocks noGrp="1"/>
          </p:cNvSpPr>
          <p:nvPr>
            <p:ph type="body" idx="1"/>
          </p:nvPr>
        </p:nvSpPr>
        <p:spPr>
          <a:xfrm>
            <a:off x="5644575" y="1727975"/>
            <a:ext cx="29517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spot_coord</a:t>
            </a: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: coordenadas XY dos spots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raster_image</a:t>
            </a: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: imagem de fundo (corte histológico)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vst_gexp</a:t>
            </a: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: matriz de counts dos genes em cada spot</a:t>
            </a:r>
            <a:endParaRPr sz="1400" b="1">
              <a:solidFill>
                <a:srgbClr val="333333"/>
              </a:solidFill>
              <a:highlight>
                <a:srgbClr val="F3F3F3"/>
              </a:highlight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fa54d29aa1_0_41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11" name="Google Shape;1011;g3fa54d29aa1_0_41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g3fa54d29aa1_0_4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824" y="704425"/>
            <a:ext cx="5210751" cy="234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g3fa54d29aa1_0_4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3825" y="3206200"/>
            <a:ext cx="4388274" cy="1350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g3fa54d29aa1_0_419"/>
          <p:cNvSpPr txBox="1">
            <a:spLocks noGrp="1"/>
          </p:cNvSpPr>
          <p:nvPr>
            <p:ph type="body" idx="1"/>
          </p:nvPr>
        </p:nvSpPr>
        <p:spPr>
          <a:xfrm>
            <a:off x="5644575" y="1727975"/>
            <a:ext cx="29517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spot_coord</a:t>
            </a: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: coordenadas XY dos spots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raster_image</a:t>
            </a: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: imagem de fundo (corte histológico)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vst_gexp</a:t>
            </a: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: matriz de counts dos genes em cada spot</a:t>
            </a:r>
            <a:endParaRPr sz="1400" b="1">
              <a:solidFill>
                <a:srgbClr val="333333"/>
              </a:solidFill>
              <a:highlight>
                <a:srgbClr val="F3F3F3"/>
              </a:highlight>
            </a:endParaRPr>
          </a:p>
        </p:txBody>
      </p:sp>
      <p:sp>
        <p:nvSpPr>
          <p:cNvPr id="1015" name="Google Shape;1015;g3fa54d29aa1_0_419"/>
          <p:cNvSpPr txBox="1"/>
          <p:nvPr/>
        </p:nvSpPr>
        <p:spPr>
          <a:xfrm>
            <a:off x="5707326" y="128517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Função de contrução: GraphSpace()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3fa54d29aa1_0_43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21" name="Google Shape;1021;g3fa54d29aa1_0_437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g3fa54d29aa1_0_4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25" y="785273"/>
            <a:ext cx="5526075" cy="25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3fa54d29aa1_0_40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28" name="Google Shape;1028;g3fa54d29aa1_0_40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g3fa54d29aa1_0_4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25" y="785273"/>
            <a:ext cx="5526075" cy="25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g3fa54d29aa1_0_409"/>
          <p:cNvSpPr txBox="1"/>
          <p:nvPr/>
        </p:nvSpPr>
        <p:spPr>
          <a:xfrm>
            <a:off x="5979350" y="132847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Função de coerção: as.GraphSpace()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31" name="Google Shape;1031;g3fa54d29aa1_0_409"/>
          <p:cNvSpPr txBox="1">
            <a:spLocks noGrp="1"/>
          </p:cNvSpPr>
          <p:nvPr>
            <p:ph type="body" idx="1"/>
          </p:nvPr>
        </p:nvSpPr>
        <p:spPr>
          <a:xfrm>
            <a:off x="5979350" y="1749625"/>
            <a:ext cx="29517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RECOMENDADO</a:t>
            </a:r>
            <a:endParaRPr sz="1400" b="1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Cria objeto GraphSpace diretamente do objeto Seurat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3fa54d29aa1_0_44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37" name="Google Shape;1037;g3fa54d29aa1_0_448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8" name="Google Shape;1038;g3fa54d29aa1_0_4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25" y="785273"/>
            <a:ext cx="5526075" cy="25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g3fa54d29aa1_0_448"/>
          <p:cNvSpPr txBox="1"/>
          <p:nvPr/>
        </p:nvSpPr>
        <p:spPr>
          <a:xfrm>
            <a:off x="5979350" y="132847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Função de coerção: as.GraphSpace()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0" name="Google Shape;1040;g3fa54d29aa1_0_448"/>
          <p:cNvSpPr txBox="1">
            <a:spLocks noGrp="1"/>
          </p:cNvSpPr>
          <p:nvPr>
            <p:ph type="body" idx="1"/>
          </p:nvPr>
        </p:nvSpPr>
        <p:spPr>
          <a:xfrm>
            <a:off x="5979350" y="1749625"/>
            <a:ext cx="29517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RECOMENDADO</a:t>
            </a:r>
            <a:endParaRPr sz="1400" b="1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Cria objeto GraphSpace diretamente do objeto Seurat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</p:txBody>
      </p:sp>
      <p:sp>
        <p:nvSpPr>
          <p:cNvPr id="1041" name="Google Shape;1041;g3fa54d29aa1_0_448"/>
          <p:cNvSpPr txBox="1"/>
          <p:nvPr/>
        </p:nvSpPr>
        <p:spPr>
          <a:xfrm>
            <a:off x="5969413" y="282302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Normalização: normalizeGraphSpace()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42" name="Google Shape;1042;g3fa54d29aa1_0_448"/>
          <p:cNvSpPr txBox="1">
            <a:spLocks noGrp="1"/>
          </p:cNvSpPr>
          <p:nvPr>
            <p:ph type="body" idx="1"/>
          </p:nvPr>
        </p:nvSpPr>
        <p:spPr>
          <a:xfrm>
            <a:off x="5969413" y="3244175"/>
            <a:ext cx="29517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Cria o “sistema normalizado de coordenadas”</a:t>
            </a:r>
            <a:endParaRPr sz="1400" b="1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Os spots ficam localizados com a imagem a nível de pixel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g3fa54d29aa1_0_45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48" name="Google Shape;1048;g3fa54d29aa1_0_459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g3fa54d29aa1_0_4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25" y="785273"/>
            <a:ext cx="5526075" cy="25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g3fa54d29aa1_0_459"/>
          <p:cNvSpPr txBox="1"/>
          <p:nvPr/>
        </p:nvSpPr>
        <p:spPr>
          <a:xfrm>
            <a:off x="5979350" y="132847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Função de coerção: as.GraphSpace()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1" name="Google Shape;1051;g3fa54d29aa1_0_459"/>
          <p:cNvSpPr txBox="1">
            <a:spLocks noGrp="1"/>
          </p:cNvSpPr>
          <p:nvPr>
            <p:ph type="body" idx="1"/>
          </p:nvPr>
        </p:nvSpPr>
        <p:spPr>
          <a:xfrm>
            <a:off x="5979350" y="1749625"/>
            <a:ext cx="29517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RECOMENDADO</a:t>
            </a:r>
            <a:endParaRPr sz="1400" b="1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Cria objeto GraphSpace diretamente do objeto Seurat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</p:txBody>
      </p:sp>
      <p:sp>
        <p:nvSpPr>
          <p:cNvPr id="1052" name="Google Shape;1052;g3fa54d29aa1_0_459"/>
          <p:cNvSpPr txBox="1"/>
          <p:nvPr/>
        </p:nvSpPr>
        <p:spPr>
          <a:xfrm>
            <a:off x="5969413" y="2823025"/>
            <a:ext cx="3226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Normalização: normalizeGraphSpace()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53" name="Google Shape;1053;g3fa54d29aa1_0_459"/>
          <p:cNvSpPr txBox="1">
            <a:spLocks noGrp="1"/>
          </p:cNvSpPr>
          <p:nvPr>
            <p:ph type="body" idx="1"/>
          </p:nvPr>
        </p:nvSpPr>
        <p:spPr>
          <a:xfrm>
            <a:off x="5969413" y="3244175"/>
            <a:ext cx="29517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>
                <a:solidFill>
                  <a:srgbClr val="333333"/>
                </a:solidFill>
                <a:highlight>
                  <a:srgbClr val="F3F3F3"/>
                </a:highlight>
              </a:rPr>
              <a:t>Cria o “sistema normalizado de coordenadas”</a:t>
            </a:r>
            <a:endParaRPr sz="1400" b="1">
              <a:solidFill>
                <a:srgbClr val="333333"/>
              </a:solidFill>
              <a:highlight>
                <a:srgbClr val="F3F3F3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F3F3F3"/>
                </a:highlight>
              </a:rPr>
              <a:t>Os spots ficam localizados com a imagem a nível de pixel</a:t>
            </a:r>
            <a:endParaRPr sz="1400">
              <a:solidFill>
                <a:srgbClr val="333333"/>
              </a:solidFill>
              <a:highlight>
                <a:srgbClr val="F3F3F3"/>
              </a:highlight>
            </a:endParaRPr>
          </a:p>
        </p:txBody>
      </p:sp>
      <p:pic>
        <p:nvPicPr>
          <p:cNvPr id="1054" name="Google Shape;1054;g3fa54d29aa1_0_4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0525" y="3473900"/>
            <a:ext cx="4633900" cy="154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3fa54d29aa1_0_47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60" name="Google Shape;1060;g3fa54d29aa1_0_470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1" name="Google Shape;1061;g3fa54d29aa1_0_4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667650" cy="4222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3fa54d29aa1_0_48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67" name="Google Shape;1067;g3fa54d29aa1_0_48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g3fa54d29aa1_0_4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667650" cy="4222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g3fa54d29aa1_0_4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35000" y="1264375"/>
            <a:ext cx="1833525" cy="166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fa54d29aa1_0_49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75" name="Google Shape;1075;g3fa54d29aa1_0_492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6" name="Google Shape;1076;g3fa54d29aa1_0_4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712925"/>
            <a:ext cx="5667650" cy="4222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7" name="Google Shape;1077;g3fa54d29aa1_0_4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35000" y="1264375"/>
            <a:ext cx="1833525" cy="166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g3fa54d29aa1_0_49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35000" y="2974275"/>
            <a:ext cx="1760403" cy="19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g3fa54d29aa1_0_49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95405" y="4310186"/>
            <a:ext cx="572683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3fa439e8c7f_0_38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85" name="Google Shape;1085;g3fa439e8c7f_0_38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6" name="Google Shape;1086;g3fa439e8c7f_0_3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8" y="895350"/>
            <a:ext cx="6381425" cy="29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7" name="Google Shape;1087;g3fa439e8c7f_0_383"/>
          <p:cNvSpPr txBox="1">
            <a:spLocks noGrp="1"/>
          </p:cNvSpPr>
          <p:nvPr>
            <p:ph type="body" idx="1"/>
          </p:nvPr>
        </p:nvSpPr>
        <p:spPr>
          <a:xfrm>
            <a:off x="6693125" y="1255150"/>
            <a:ext cx="22404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 u="sng">
                <a:solidFill>
                  <a:schemeClr val="hlink"/>
                </a:solidFill>
                <a:highlight>
                  <a:srgbClr val="EFEFEF"/>
                </a:highlight>
                <a:hlinkClick r:id="rId5"/>
              </a:rPr>
              <a:t>PathwaySpace</a:t>
            </a: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: </a:t>
            </a: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 também desenvolvido pelo Sysbiolab!</a:t>
            </a:r>
            <a:endParaRPr sz="1400">
              <a:solidFill>
                <a:srgbClr val="333333"/>
              </a:solidFill>
              <a:highlight>
                <a:srgbClr val="EFEFEF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Realiza projeções de sinal que permitem visualização contínua</a:t>
            </a:r>
            <a:endParaRPr sz="1400" b="1">
              <a:solidFill>
                <a:srgbClr val="333333"/>
              </a:solidFill>
              <a:highlight>
                <a:srgbClr val="EFEFEF"/>
              </a:highlight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g3fa54d29aa1_0_51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093" name="Google Shape;1093;g3fa54d29aa1_0_51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g3fa54d29aa1_0_5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8" y="895350"/>
            <a:ext cx="6381425" cy="29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g3fa54d29aa1_0_514"/>
          <p:cNvSpPr txBox="1">
            <a:spLocks noGrp="1"/>
          </p:cNvSpPr>
          <p:nvPr>
            <p:ph type="body" idx="1"/>
          </p:nvPr>
        </p:nvSpPr>
        <p:spPr>
          <a:xfrm>
            <a:off x="6693125" y="1255150"/>
            <a:ext cx="22404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 u="sng">
                <a:solidFill>
                  <a:schemeClr val="hlink"/>
                </a:solidFill>
                <a:highlight>
                  <a:srgbClr val="EFEFEF"/>
                </a:highlight>
                <a:hlinkClick r:id="rId5"/>
              </a:rPr>
              <a:t>PathwaySpace</a:t>
            </a: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: </a:t>
            </a: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 também desenvolvido pelo Sysbiolab!</a:t>
            </a:r>
            <a:endParaRPr sz="1400">
              <a:solidFill>
                <a:srgbClr val="333333"/>
              </a:solidFill>
              <a:highlight>
                <a:srgbClr val="EFEFEF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Realiza projeções de sinal que permitem visualização contínua</a:t>
            </a:r>
            <a:endParaRPr sz="1400" b="1">
              <a:solidFill>
                <a:srgbClr val="333333"/>
              </a:solidFill>
              <a:highlight>
                <a:srgbClr val="EFEFEF"/>
              </a:highlight>
            </a:endParaRPr>
          </a:p>
        </p:txBody>
      </p:sp>
      <p:sp>
        <p:nvSpPr>
          <p:cNvPr id="1096" name="Google Shape;1096;g3fa54d29aa1_0_514"/>
          <p:cNvSpPr txBox="1">
            <a:spLocks noGrp="1"/>
          </p:cNvSpPr>
          <p:nvPr>
            <p:ph type="body" idx="1"/>
          </p:nvPr>
        </p:nvSpPr>
        <p:spPr>
          <a:xfrm>
            <a:off x="6780600" y="3128550"/>
            <a:ext cx="2240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Recebe o objeto do pacote anterior</a:t>
            </a:r>
            <a:endParaRPr sz="1400" b="1">
              <a:solidFill>
                <a:srgbClr val="333333"/>
              </a:solidFill>
              <a:highlight>
                <a:srgbClr val="EFEFEF"/>
              </a:highlight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3fa54d29aa1_0_52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02" name="Google Shape;1102;g3fa54d29aa1_0_52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3" name="Google Shape;1103;g3fa54d29aa1_0_5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98" y="895350"/>
            <a:ext cx="6381425" cy="293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g3fa54d29aa1_0_524"/>
          <p:cNvSpPr txBox="1">
            <a:spLocks noGrp="1"/>
          </p:cNvSpPr>
          <p:nvPr>
            <p:ph type="body" idx="1"/>
          </p:nvPr>
        </p:nvSpPr>
        <p:spPr>
          <a:xfrm>
            <a:off x="6693125" y="1255150"/>
            <a:ext cx="2240400" cy="22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 u="sng">
                <a:solidFill>
                  <a:schemeClr val="hlink"/>
                </a:solidFill>
                <a:highlight>
                  <a:srgbClr val="EFEFEF"/>
                </a:highlight>
                <a:hlinkClick r:id="rId5"/>
              </a:rPr>
              <a:t>PathwaySpace</a:t>
            </a: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: </a:t>
            </a: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 também desenvolvido pelo Sysbiolab!</a:t>
            </a:r>
            <a:endParaRPr sz="1400">
              <a:solidFill>
                <a:srgbClr val="333333"/>
              </a:solidFill>
              <a:highlight>
                <a:srgbClr val="EFEFEF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Realiza projeções de sinal que permitem visualização contínua</a:t>
            </a:r>
            <a:endParaRPr sz="1400" b="1">
              <a:solidFill>
                <a:srgbClr val="333333"/>
              </a:solidFill>
              <a:highlight>
                <a:srgbClr val="EFEFEF"/>
              </a:highlight>
            </a:endParaRPr>
          </a:p>
        </p:txBody>
      </p:sp>
      <p:sp>
        <p:nvSpPr>
          <p:cNvPr id="1105" name="Google Shape;1105;g3fa54d29aa1_0_524"/>
          <p:cNvSpPr txBox="1">
            <a:spLocks noGrp="1"/>
          </p:cNvSpPr>
          <p:nvPr>
            <p:ph type="body" idx="1"/>
          </p:nvPr>
        </p:nvSpPr>
        <p:spPr>
          <a:xfrm>
            <a:off x="6780600" y="3128550"/>
            <a:ext cx="2240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Recebe o objeto do pacote anterior</a:t>
            </a:r>
            <a:endParaRPr sz="1400" b="1">
              <a:solidFill>
                <a:srgbClr val="333333"/>
              </a:solidFill>
              <a:highlight>
                <a:srgbClr val="EFEFEF"/>
              </a:highlight>
            </a:endParaRPr>
          </a:p>
        </p:txBody>
      </p:sp>
      <p:pic>
        <p:nvPicPr>
          <p:cNvPr id="1106" name="Google Shape;1106;g3fa54d29aa1_0_5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0525" y="4014075"/>
            <a:ext cx="3019425" cy="4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g3fa54d29aa1_0_524"/>
          <p:cNvSpPr txBox="1">
            <a:spLocks noGrp="1"/>
          </p:cNvSpPr>
          <p:nvPr>
            <p:ph type="body" idx="1"/>
          </p:nvPr>
        </p:nvSpPr>
        <p:spPr>
          <a:xfrm>
            <a:off x="3566775" y="4014075"/>
            <a:ext cx="4142100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pdist</a:t>
            </a: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 é a média das distâncias (euclidianas) entre os spots e seus vizinhos mais próximos.</a:t>
            </a:r>
            <a:endParaRPr sz="1400">
              <a:solidFill>
                <a:srgbClr val="333333"/>
              </a:solidFill>
              <a:highlight>
                <a:srgbClr val="EFEFEF"/>
              </a:highlight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Em Visium v1/2 equivale aos </a:t>
            </a:r>
            <a:r>
              <a:rPr lang="pt-BR" sz="1400" b="1">
                <a:solidFill>
                  <a:srgbClr val="333333"/>
                </a:solidFill>
                <a:highlight>
                  <a:srgbClr val="EFEFEF"/>
                </a:highlight>
              </a:rPr>
              <a:t>100µm</a:t>
            </a:r>
            <a:r>
              <a:rPr lang="pt-BR" sz="1400">
                <a:solidFill>
                  <a:srgbClr val="333333"/>
                </a:solidFill>
                <a:highlight>
                  <a:srgbClr val="EFEFEF"/>
                </a:highlight>
              </a:rPr>
              <a:t> entre os spots</a:t>
            </a:r>
            <a:endParaRPr sz="1400">
              <a:solidFill>
                <a:srgbClr val="333333"/>
              </a:solidFill>
              <a:highlight>
                <a:srgbClr val="EFEFEF"/>
              </a:highlight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2" name="Google Shape;1112;g3fa54d29aa1_0_5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25" y="1503125"/>
            <a:ext cx="5318875" cy="1560287"/>
          </a:xfrm>
          <a:prstGeom prst="rect">
            <a:avLst/>
          </a:prstGeom>
          <a:noFill/>
          <a:ln>
            <a:noFill/>
          </a:ln>
        </p:spPr>
      </p:pic>
      <p:sp>
        <p:nvSpPr>
          <p:cNvPr id="1113" name="Google Shape;1113;g3fa54d29aa1_0_50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14" name="Google Shape;1114;g3fa54d29aa1_0_501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15" name="Google Shape;1115;g3fa54d29aa1_0_501"/>
          <p:cNvSpPr txBox="1">
            <a:spLocks noGrp="1"/>
          </p:cNvSpPr>
          <p:nvPr>
            <p:ph type="body" idx="1"/>
          </p:nvPr>
        </p:nvSpPr>
        <p:spPr>
          <a:xfrm>
            <a:off x="365825" y="930425"/>
            <a:ext cx="856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Com o </a:t>
            </a:r>
            <a:r>
              <a:rPr lang="pt-BR" sz="1400" b="1">
                <a:solidFill>
                  <a:srgbClr val="333333"/>
                </a:solidFill>
              </a:rPr>
              <a:t>mapeamento da silueta</a:t>
            </a:r>
            <a:r>
              <a:rPr lang="pt-BR" sz="1400">
                <a:solidFill>
                  <a:srgbClr val="333333"/>
                </a:solidFill>
              </a:rPr>
              <a:t> se define o espaço em que a projeção será realizada</a:t>
            </a:r>
            <a:endParaRPr sz="140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0" name="Google Shape;1120;g3fa54d29aa1_0_5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25" y="1503125"/>
            <a:ext cx="5318875" cy="1560287"/>
          </a:xfrm>
          <a:prstGeom prst="rect">
            <a:avLst/>
          </a:prstGeom>
          <a:noFill/>
          <a:ln>
            <a:noFill/>
          </a:ln>
        </p:spPr>
      </p:pic>
      <p:sp>
        <p:nvSpPr>
          <p:cNvPr id="1121" name="Google Shape;1121;g3fa54d29aa1_0_53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22" name="Google Shape;1122;g3fa54d29aa1_0_5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999" y="1594309"/>
            <a:ext cx="1417450" cy="137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3" name="Google Shape;1123;g3fa54d29aa1_0_538" title="icone_codigo.png"/>
          <p:cNvPicPr preferRelativeResize="0"/>
          <p:nvPr/>
        </p:nvPicPr>
        <p:blipFill rotWithShape="1">
          <a:blip r:embed="rId5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g3fa54d29aa1_0_538"/>
          <p:cNvSpPr txBox="1">
            <a:spLocks noGrp="1"/>
          </p:cNvSpPr>
          <p:nvPr>
            <p:ph type="body" idx="1"/>
          </p:nvPr>
        </p:nvSpPr>
        <p:spPr>
          <a:xfrm>
            <a:off x="365825" y="930425"/>
            <a:ext cx="856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Com o </a:t>
            </a:r>
            <a:r>
              <a:rPr lang="pt-BR" sz="1400" b="1">
                <a:solidFill>
                  <a:srgbClr val="333333"/>
                </a:solidFill>
              </a:rPr>
              <a:t>mapeamento da silueta</a:t>
            </a:r>
            <a:r>
              <a:rPr lang="pt-BR" sz="1400">
                <a:solidFill>
                  <a:srgbClr val="333333"/>
                </a:solidFill>
              </a:rPr>
              <a:t> se define o espaço em que a projeção será realizada</a:t>
            </a:r>
            <a:endParaRPr sz="1400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9" name="Google Shape;1129;g3fa54d29aa1_0_5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25" y="1503125"/>
            <a:ext cx="5318875" cy="1560287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g3fa54d29aa1_0_54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31" name="Google Shape;1131;g3fa54d29aa1_0_5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999" y="1594309"/>
            <a:ext cx="1417450" cy="137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2" name="Google Shape;1132;g3fa54d29aa1_0_548" title="icone_codigo.png"/>
          <p:cNvPicPr preferRelativeResize="0"/>
          <p:nvPr/>
        </p:nvPicPr>
        <p:blipFill rotWithShape="1">
          <a:blip r:embed="rId5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g3fa54d29aa1_0_548"/>
          <p:cNvSpPr txBox="1">
            <a:spLocks noGrp="1"/>
          </p:cNvSpPr>
          <p:nvPr>
            <p:ph type="body" idx="1"/>
          </p:nvPr>
        </p:nvSpPr>
        <p:spPr>
          <a:xfrm>
            <a:off x="365825" y="930425"/>
            <a:ext cx="856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Com o </a:t>
            </a:r>
            <a:r>
              <a:rPr lang="pt-BR" sz="1400" b="1">
                <a:solidFill>
                  <a:srgbClr val="333333"/>
                </a:solidFill>
              </a:rPr>
              <a:t>mapeamento da silueta</a:t>
            </a:r>
            <a:r>
              <a:rPr lang="pt-BR" sz="1400">
                <a:solidFill>
                  <a:srgbClr val="333333"/>
                </a:solidFill>
              </a:rPr>
              <a:t> se define o espaço em que a projeção será realizada</a:t>
            </a:r>
            <a:endParaRPr sz="1400">
              <a:solidFill>
                <a:srgbClr val="333333"/>
              </a:solidFill>
            </a:endParaRPr>
          </a:p>
        </p:txBody>
      </p:sp>
      <p:pic>
        <p:nvPicPr>
          <p:cNvPr id="1134" name="Google Shape;1134;g3fa54d29aa1_0_5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5825" y="3204100"/>
            <a:ext cx="5318875" cy="179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135" name="Google Shape;1135;g3fa54d29aa1_0_548"/>
          <p:cNvSpPr txBox="1">
            <a:spLocks noGrp="1"/>
          </p:cNvSpPr>
          <p:nvPr>
            <p:ph type="body" idx="1"/>
          </p:nvPr>
        </p:nvSpPr>
        <p:spPr>
          <a:xfrm>
            <a:off x="5792925" y="3452825"/>
            <a:ext cx="3293100" cy="14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Cálculo da </a:t>
            </a:r>
            <a:r>
              <a:rPr lang="pt-BR" sz="1400" b="1">
                <a:solidFill>
                  <a:srgbClr val="333333"/>
                </a:solidFill>
              </a:rPr>
              <a:t>projeção</a:t>
            </a:r>
            <a:r>
              <a:rPr lang="pt-BR" sz="1400">
                <a:solidFill>
                  <a:srgbClr val="333333"/>
                </a:solidFill>
              </a:rPr>
              <a:t>, que depende de duas funções acessórias:</a:t>
            </a:r>
            <a:endParaRPr sz="1400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Decaimento</a:t>
            </a:r>
            <a:endParaRPr sz="1400" b="1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Agregação</a:t>
            </a:r>
            <a:endParaRPr sz="1400" b="1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0" name="Google Shape;1140;g3fa54d29aa1_0_5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825" y="1503125"/>
            <a:ext cx="5318875" cy="1560287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g3fa54d29aa1_0_55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42" name="Google Shape;1142;g3fa54d29aa1_0_5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999" y="1594309"/>
            <a:ext cx="1417450" cy="137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3" name="Google Shape;1143;g3fa54d29aa1_0_558" title="icone_codigo.png"/>
          <p:cNvPicPr preferRelativeResize="0"/>
          <p:nvPr/>
        </p:nvPicPr>
        <p:blipFill rotWithShape="1">
          <a:blip r:embed="rId5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44" name="Google Shape;1144;g3fa54d29aa1_0_558"/>
          <p:cNvSpPr txBox="1">
            <a:spLocks noGrp="1"/>
          </p:cNvSpPr>
          <p:nvPr>
            <p:ph type="body" idx="1"/>
          </p:nvPr>
        </p:nvSpPr>
        <p:spPr>
          <a:xfrm>
            <a:off x="365825" y="930425"/>
            <a:ext cx="856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Com o </a:t>
            </a:r>
            <a:r>
              <a:rPr lang="pt-BR" sz="1400" b="1">
                <a:solidFill>
                  <a:srgbClr val="333333"/>
                </a:solidFill>
              </a:rPr>
              <a:t>mapeamento da silueta</a:t>
            </a:r>
            <a:r>
              <a:rPr lang="pt-BR" sz="1400">
                <a:solidFill>
                  <a:srgbClr val="333333"/>
                </a:solidFill>
              </a:rPr>
              <a:t> se define o espaço em que a projeção será realizada</a:t>
            </a:r>
            <a:endParaRPr sz="1400">
              <a:solidFill>
                <a:srgbClr val="333333"/>
              </a:solidFill>
            </a:endParaRPr>
          </a:p>
        </p:txBody>
      </p:sp>
      <p:pic>
        <p:nvPicPr>
          <p:cNvPr id="1145" name="Google Shape;1145;g3fa54d29aa1_0_5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5825" y="3204100"/>
            <a:ext cx="5318875" cy="1795979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g3fa54d29aa1_0_558"/>
          <p:cNvSpPr txBox="1">
            <a:spLocks noGrp="1"/>
          </p:cNvSpPr>
          <p:nvPr>
            <p:ph type="body" idx="1"/>
          </p:nvPr>
        </p:nvSpPr>
        <p:spPr>
          <a:xfrm>
            <a:off x="5792925" y="3452825"/>
            <a:ext cx="3293100" cy="14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Cálculo da </a:t>
            </a:r>
            <a:r>
              <a:rPr lang="pt-BR" sz="1400" b="1">
                <a:solidFill>
                  <a:srgbClr val="333333"/>
                </a:solidFill>
              </a:rPr>
              <a:t>projeção</a:t>
            </a:r>
            <a:r>
              <a:rPr lang="pt-BR" sz="1400">
                <a:solidFill>
                  <a:srgbClr val="333333"/>
                </a:solidFill>
              </a:rPr>
              <a:t>, que depende de duas funções acessórias:</a:t>
            </a:r>
            <a:endParaRPr sz="1400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80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Decaimento</a:t>
            </a:r>
            <a:endParaRPr sz="1400" b="1">
              <a:solidFill>
                <a:srgbClr val="33333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400"/>
              <a:buChar char="●"/>
            </a:pPr>
            <a:r>
              <a:rPr lang="pt-BR" sz="1400" b="1">
                <a:solidFill>
                  <a:srgbClr val="333333"/>
                </a:solidFill>
              </a:rPr>
              <a:t>Agregação</a:t>
            </a:r>
            <a:endParaRPr sz="1400" b="1">
              <a:solidFill>
                <a:srgbClr val="333333"/>
              </a:solidFill>
            </a:endParaRPr>
          </a:p>
        </p:txBody>
      </p:sp>
      <p:grpSp>
        <p:nvGrpSpPr>
          <p:cNvPr id="1147" name="Google Shape;1147;g3fa54d29aa1_0_558"/>
          <p:cNvGrpSpPr/>
          <p:nvPr/>
        </p:nvGrpSpPr>
        <p:grpSpPr>
          <a:xfrm>
            <a:off x="2391600" y="2972200"/>
            <a:ext cx="3293100" cy="2007225"/>
            <a:chOff x="2391600" y="2972200"/>
            <a:chExt cx="3293100" cy="2007225"/>
          </a:xfrm>
        </p:grpSpPr>
        <p:pic>
          <p:nvPicPr>
            <p:cNvPr id="1148" name="Google Shape;1148;g3fa54d29aa1_0_55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391600" y="2972202"/>
              <a:ext cx="3293100" cy="200722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9" name="Google Shape;1149;g3fa54d29aa1_0_558"/>
            <p:cNvSpPr/>
            <p:nvPr/>
          </p:nvSpPr>
          <p:spPr>
            <a:xfrm>
              <a:off x="2391600" y="2972200"/>
              <a:ext cx="197400" cy="210000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</p:grp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3fa54d29aa1_0_57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55" name="Google Shape;1155;g3fa54d29aa1_0_571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6" name="Google Shape;1156;g3fa54d29aa1_0_5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22025"/>
            <a:ext cx="6444550" cy="285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Google Shape;1161;g3fa54d29aa1_0_58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62" name="Google Shape;1162;g3fa54d29aa1_0_585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g3fa54d29aa1_0_5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822025"/>
            <a:ext cx="6444550" cy="285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g3fa54d29aa1_0_58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72000" y="1891875"/>
            <a:ext cx="4267200" cy="2525378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g3fa54d29aa1_0_585"/>
          <p:cNvSpPr txBox="1"/>
          <p:nvPr/>
        </p:nvSpPr>
        <p:spPr>
          <a:xfrm>
            <a:off x="6402900" y="4417250"/>
            <a:ext cx="2664900" cy="6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400" b="1" i="0" u="none" strike="noStrike" cap="non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Sinal de cada spot é difundido ao longo do grafo de spots</a:t>
            </a:r>
            <a:endParaRPr sz="1400" b="1" i="0" u="none" strike="noStrike" cap="none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g3fa54d29aa1_0_59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71" name="Google Shape;1171;g3fa54d29aa1_0_59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2" name="Google Shape;1172;g3fa54d29aa1_0_5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19450"/>
            <a:ext cx="6245875" cy="249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3fa54d29aa1_0_61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78" name="Google Shape;1178;g3fa54d29aa1_0_614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g3fa54d29aa1_0_6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19450"/>
            <a:ext cx="6245875" cy="2490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g3fa54d29aa1_0_614"/>
          <p:cNvSpPr txBox="1"/>
          <p:nvPr/>
        </p:nvSpPr>
        <p:spPr>
          <a:xfrm>
            <a:off x="5298300" y="1620725"/>
            <a:ext cx="3504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Selecionando áreas com maior expressão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g3fa54d29aa1_0_62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86" name="Google Shape;1186;g3fa54d29aa1_0_623" title="icone_codigo.png"/>
          <p:cNvPicPr preferRelativeResize="0"/>
          <p:nvPr/>
        </p:nvPicPr>
        <p:blipFill rotWithShape="1">
          <a:blip r:embed="rId3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g3fa54d29aa1_0_6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919450"/>
            <a:ext cx="6245875" cy="2490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8" name="Google Shape;1188;g3fa54d29aa1_0_6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3576" y="2641025"/>
            <a:ext cx="3158550" cy="23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9" name="Google Shape;1189;g3fa54d29aa1_0_623"/>
          <p:cNvSpPr txBox="1"/>
          <p:nvPr/>
        </p:nvSpPr>
        <p:spPr>
          <a:xfrm>
            <a:off x="5298300" y="1620725"/>
            <a:ext cx="3504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>
                <a:solidFill>
                  <a:schemeClr val="dk1"/>
                </a:solidFill>
                <a:highlight>
                  <a:srgbClr val="FF5252"/>
                </a:highlight>
                <a:latin typeface="Proxima Nova"/>
                <a:ea typeface="Proxima Nova"/>
                <a:cs typeface="Proxima Nova"/>
                <a:sym typeface="Proxima Nova"/>
              </a:rPr>
              <a:t>Selecionando áreas com maior expressão</a:t>
            </a:r>
            <a:endParaRPr b="0" u="none" strike="noStrike" cap="none">
              <a:solidFill>
                <a:schemeClr val="dk1"/>
              </a:solidFill>
              <a:highlight>
                <a:srgbClr val="FF5252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90" name="Google Shape;1190;g3fa54d29aa1_0_6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989430" y="2068336"/>
            <a:ext cx="572683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g3fa54d29aa1_0_6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24" y="1400199"/>
            <a:ext cx="6638475" cy="176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g3fa54d29aa1_0_63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197" name="Google Shape;1197;g3fa54d29aa1_0_632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g3fa54d29aa1_0_632"/>
          <p:cNvSpPr txBox="1">
            <a:spLocks noGrp="1"/>
          </p:cNvSpPr>
          <p:nvPr>
            <p:ph type="body" idx="1"/>
          </p:nvPr>
        </p:nvSpPr>
        <p:spPr>
          <a:xfrm>
            <a:off x="365825" y="930425"/>
            <a:ext cx="856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Comparação: </a:t>
            </a:r>
            <a:r>
              <a:rPr lang="pt-BR" sz="1400" b="1">
                <a:solidFill>
                  <a:srgbClr val="333333"/>
                </a:solidFill>
              </a:rPr>
              <a:t>Seurat, RGraphSpace e PathwaySpace</a:t>
            </a:r>
            <a:endParaRPr sz="1400" b="1">
              <a:solidFill>
                <a:srgbClr val="333333"/>
              </a:solidFill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" name="Google Shape;1203;g3fa54d29aa1_0_6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3324" y="1400199"/>
            <a:ext cx="6638475" cy="176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g3fa54d29aa1_0_64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491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pt-BR" sz="2000" b="1"/>
              <a:t>Melhorando a visualização de dados de RNAseq espacial</a:t>
            </a:r>
            <a:endParaRPr sz="20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000" b="1"/>
          </a:p>
        </p:txBody>
      </p:sp>
      <p:pic>
        <p:nvPicPr>
          <p:cNvPr id="1205" name="Google Shape;1205;g3fa54d29aa1_0_645" title="icone_codigo.png"/>
          <p:cNvPicPr preferRelativeResize="0"/>
          <p:nvPr/>
        </p:nvPicPr>
        <p:blipFill rotWithShape="1">
          <a:blip r:embed="rId4">
            <a:alphaModFix/>
          </a:blip>
          <a:srcRect l="5856" t="19848" r="6877" b="15078"/>
          <a:stretch/>
        </p:blipFill>
        <p:spPr>
          <a:xfrm>
            <a:off x="8279025" y="217493"/>
            <a:ext cx="654500" cy="488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06" name="Google Shape;1206;g3fa54d29aa1_0_645"/>
          <p:cNvSpPr txBox="1">
            <a:spLocks noGrp="1"/>
          </p:cNvSpPr>
          <p:nvPr>
            <p:ph type="body" idx="1"/>
          </p:nvPr>
        </p:nvSpPr>
        <p:spPr>
          <a:xfrm>
            <a:off x="365825" y="930425"/>
            <a:ext cx="8567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800"/>
              </a:spcAft>
              <a:buNone/>
            </a:pPr>
            <a:r>
              <a:rPr lang="pt-BR" sz="1400">
                <a:solidFill>
                  <a:srgbClr val="333333"/>
                </a:solidFill>
              </a:rPr>
              <a:t>Comparação: </a:t>
            </a:r>
            <a:r>
              <a:rPr lang="pt-BR" sz="1400" b="1">
                <a:solidFill>
                  <a:srgbClr val="333333"/>
                </a:solidFill>
              </a:rPr>
              <a:t>Seurat, RGraphSpace e PathwaySpace</a:t>
            </a:r>
            <a:endParaRPr sz="1400" b="1">
              <a:solidFill>
                <a:srgbClr val="333333"/>
              </a:solidFill>
            </a:endParaRPr>
          </a:p>
        </p:txBody>
      </p:sp>
      <p:pic>
        <p:nvPicPr>
          <p:cNvPr id="1207" name="Google Shape;1207;g3fa54d29aa1_0_6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60830" y="2272386"/>
            <a:ext cx="572683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g3fa54d29aa1_0_645" title="Brain_anterior_Camk2n1.png"/>
          <p:cNvPicPr preferRelativeResize="0"/>
          <p:nvPr/>
        </p:nvPicPr>
        <p:blipFill rotWithShape="1">
          <a:blip r:embed="rId6">
            <a:alphaModFix/>
          </a:blip>
          <a:srcRect t="5539" b="5548"/>
          <a:stretch/>
        </p:blipFill>
        <p:spPr>
          <a:xfrm>
            <a:off x="4060425" y="2845075"/>
            <a:ext cx="4873100" cy="216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g3fa439e8c7f_0_0"/>
          <p:cNvSpPr txBox="1">
            <a:spLocks noGrp="1"/>
          </p:cNvSpPr>
          <p:nvPr>
            <p:ph type="ctrTitle"/>
          </p:nvPr>
        </p:nvSpPr>
        <p:spPr>
          <a:xfrm>
            <a:off x="510450" y="303685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Dúvidas?</a:t>
            </a:r>
            <a:endParaRPr sz="500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p78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3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pt-BR" sz="5000"/>
              <a:t>Até a próxima aula</a:t>
            </a:r>
            <a:endParaRPr sz="5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3396</Words>
  <Application>Microsoft Office PowerPoint</Application>
  <PresentationFormat>On-screen Show (16:9)</PresentationFormat>
  <Paragraphs>548</Paragraphs>
  <Slides>122</Slides>
  <Notes>122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122</vt:i4>
      </vt:variant>
    </vt:vector>
  </HeadingPairs>
  <TitlesOfParts>
    <vt:vector size="127" baseType="lpstr">
      <vt:lpstr>Arial</vt:lpstr>
      <vt:lpstr>Courier New</vt:lpstr>
      <vt:lpstr>Proxima Nova</vt:lpstr>
      <vt:lpstr>Roboto</vt:lpstr>
      <vt:lpstr>Spearmint</vt:lpstr>
      <vt:lpstr>Análise de Dados de  Transcriptômica Espacial</vt:lpstr>
      <vt:lpstr>PowerPoint Presentation</vt:lpstr>
      <vt:lpstr>Aula de Pré-processamento + Análises Iniciais</vt:lpstr>
      <vt:lpstr>Ícones durante a aula</vt:lpstr>
      <vt:lpstr>Vinheta</vt:lpstr>
      <vt:lpstr>RNA-seq Espacial Pré-processamento e Clusterização</vt:lpstr>
      <vt:lpstr>Visão Geral</vt:lpstr>
      <vt:lpstr>Pré-processamento</vt:lpstr>
      <vt:lpstr>Conjunto de dados RNA-seq espacial</vt:lpstr>
      <vt:lpstr>Conjunto de dados RNA-seq espacial</vt:lpstr>
      <vt:lpstr>Conjunto de dados RNA-seq espacial</vt:lpstr>
      <vt:lpstr>Conjunto de dados RNA-seq espacial</vt:lpstr>
      <vt:lpstr>Pacote para pré-processamento</vt:lpstr>
      <vt:lpstr>Objeto Seurat</vt:lpstr>
      <vt:lpstr>Criação do objeto Seurat</vt:lpstr>
      <vt:lpstr>Criação do objeto Seurat</vt:lpstr>
      <vt:lpstr>Controle de Qualidade</vt:lpstr>
      <vt:lpstr>Controle de Qualidade de Spots</vt:lpstr>
      <vt:lpstr>Controle de Qualidade de Spots</vt:lpstr>
      <vt:lpstr>Controle de Qualidade de Spots</vt:lpstr>
      <vt:lpstr>Controle de Qualidade de Spots</vt:lpstr>
      <vt:lpstr>Controle de Qualidade de Spots</vt:lpstr>
      <vt:lpstr>Controle de Qualidade de Spots</vt:lpstr>
      <vt:lpstr>Controle de Qualidade de Spots</vt:lpstr>
      <vt:lpstr>Controle de Qualidade de Spots</vt:lpstr>
      <vt:lpstr>Controle de Qualidade de Spots</vt:lpstr>
      <vt:lpstr>Controle de Qualidade de Spots</vt:lpstr>
      <vt:lpstr>Controle de Qualidade de Spots</vt:lpstr>
      <vt:lpstr>Normalização</vt:lpstr>
      <vt:lpstr>Normalização</vt:lpstr>
      <vt:lpstr>Normalização</vt:lpstr>
      <vt:lpstr>Normalização a nível de genes (scaling)</vt:lpstr>
      <vt:lpstr>Normalização a nível de genes (scaling)</vt:lpstr>
      <vt:lpstr>SCTransform</vt:lpstr>
      <vt:lpstr>SCTransform</vt:lpstr>
      <vt:lpstr>SCTransform</vt:lpstr>
      <vt:lpstr>Redução de Dimensionalidade</vt:lpstr>
      <vt:lpstr>Redução de Dimensionalidade</vt:lpstr>
      <vt:lpstr>Redução de Dimensionalidade</vt:lpstr>
      <vt:lpstr>Clusterização</vt:lpstr>
      <vt:lpstr>Clusterização</vt:lpstr>
      <vt:lpstr>Redução de Dimensionalidade e Clusterização</vt:lpstr>
      <vt:lpstr>Redução de Dimensionalidade e Clusterização</vt:lpstr>
      <vt:lpstr>Redução de Dimensionalidade e Clusterização</vt:lpstr>
      <vt:lpstr>Visualização</vt:lpstr>
      <vt:lpstr>Visualização</vt:lpstr>
      <vt:lpstr>Visualização</vt:lpstr>
      <vt:lpstr>Visualização</vt:lpstr>
      <vt:lpstr>Visualização</vt:lpstr>
      <vt:lpstr>Visualização</vt:lpstr>
      <vt:lpstr>Dúvidas?</vt:lpstr>
      <vt:lpstr>Intervalo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RNA-seq Espacial Seurat: Visualização + SVGs</vt:lpstr>
      <vt:lpstr>Visualização dos genes</vt:lpstr>
      <vt:lpstr>Visualização dos genes</vt:lpstr>
      <vt:lpstr>Visualização dos genes</vt:lpstr>
      <vt:lpstr>Visualização dos genes</vt:lpstr>
      <vt:lpstr>Visualização dos genes</vt:lpstr>
      <vt:lpstr>Visualização dos genes</vt:lpstr>
      <vt:lpstr>Expressão Diferencial em RNAseq espacial</vt:lpstr>
      <vt:lpstr>Expressão Diferencial em RNAseq espacial</vt:lpstr>
      <vt:lpstr>Expressão Diferencial em RNAseq espacial</vt:lpstr>
      <vt:lpstr>Expressão Diferencial em RNAseq espacial</vt:lpstr>
      <vt:lpstr>Expressão Diferencial em RNAseq espacial</vt:lpstr>
      <vt:lpstr>Expressão Diferencial em RNAseq espacial</vt:lpstr>
      <vt:lpstr>Expressão Diferencial em RNAseq espacial</vt:lpstr>
      <vt:lpstr>Expressão Diferencial em RNAseq espacial</vt:lpstr>
      <vt:lpstr>SVGs</vt:lpstr>
      <vt:lpstr>SVGs</vt:lpstr>
      <vt:lpstr>SVGs</vt:lpstr>
      <vt:lpstr>SVGs</vt:lpstr>
      <vt:lpstr>SVGs</vt:lpstr>
      <vt:lpstr>SVGs</vt:lpstr>
      <vt:lpstr>SVGs</vt:lpstr>
      <vt:lpstr>SVGs</vt:lpstr>
      <vt:lpstr>SVG vs. DEG</vt:lpstr>
      <vt:lpstr>Dúvidas?</vt:lpstr>
      <vt:lpstr>RNA-seq Espacial PathwaySpace: Visualização contínua</vt:lpstr>
      <vt:lpstr>Melhorando a visualização de dados de RNAseq espacial </vt:lpstr>
      <vt:lpstr>Melhorando a visualização de dados de RNAseq espacial </vt:lpstr>
      <vt:lpstr>Vinheta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Melhorando a visualização de dados de RNAseq espacial </vt:lpstr>
      <vt:lpstr>Dúvidas?</vt:lpstr>
      <vt:lpstr>Até a próxima aula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Flávio Kessler</cp:lastModifiedBy>
  <cp:revision>1</cp:revision>
  <dcterms:modified xsi:type="dcterms:W3CDTF">2026-09-08T21:27:48Z</dcterms:modified>
</cp:coreProperties>
</file>